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34"/>
  </p:notesMasterIdLst>
  <p:sldIdLst>
    <p:sldId id="256" r:id="rId2"/>
    <p:sldId id="265" r:id="rId3"/>
    <p:sldId id="375" r:id="rId4"/>
    <p:sldId id="376" r:id="rId5"/>
    <p:sldId id="377" r:id="rId6"/>
    <p:sldId id="378" r:id="rId7"/>
    <p:sldId id="379" r:id="rId8"/>
    <p:sldId id="380" r:id="rId9"/>
    <p:sldId id="381" r:id="rId10"/>
    <p:sldId id="257" r:id="rId11"/>
    <p:sldId id="362" r:id="rId12"/>
    <p:sldId id="258" r:id="rId13"/>
    <p:sldId id="363" r:id="rId14"/>
    <p:sldId id="371" r:id="rId15"/>
    <p:sldId id="364" r:id="rId16"/>
    <p:sldId id="372" r:id="rId17"/>
    <p:sldId id="365" r:id="rId18"/>
    <p:sldId id="373" r:id="rId19"/>
    <p:sldId id="366" r:id="rId20"/>
    <p:sldId id="374" r:id="rId21"/>
    <p:sldId id="367" r:id="rId22"/>
    <p:sldId id="262" r:id="rId23"/>
    <p:sldId id="369" r:id="rId24"/>
    <p:sldId id="370" r:id="rId25"/>
    <p:sldId id="368" r:id="rId26"/>
    <p:sldId id="266" r:id="rId27"/>
    <p:sldId id="269" r:id="rId28"/>
    <p:sldId id="264" r:id="rId29"/>
    <p:sldId id="318" r:id="rId30"/>
    <p:sldId id="336" r:id="rId31"/>
    <p:sldId id="337" r:id="rId32"/>
    <p:sldId id="353" r:id="rId33"/>
  </p:sldIdLst>
  <p:sldSz cx="14630400" cy="8229600"/>
  <p:notesSz cx="8229600" cy="14630400"/>
  <p:embeddedFontLst>
    <p:embeddedFont>
      <p:font typeface="Calibri" panose="020F0502020204030204" pitchFamily="34" charset="0"/>
      <p:regular r:id="rId35"/>
      <p:bold r:id="rId36"/>
      <p:italic r:id="rId37"/>
      <p:boldItalic r:id="rId38"/>
    </p:embeddedFont>
    <p:embeddedFont>
      <p:font typeface="Raleway" pitchFamily="2" charset="0"/>
      <p:regular r:id="rId39"/>
      <p:bold r:id="rId40"/>
      <p:italic r:id="rId41"/>
      <p:boldItalic r:id="rId42"/>
    </p:embeddedFont>
    <p:embeddedFont>
      <p:font typeface="Roboto" panose="02000000000000000000" pitchFamily="2" charset="0"/>
      <p:regular r:id="rId43"/>
      <p:bold r:id="rId44"/>
      <p:italic r:id="rId45"/>
      <p:boldItalic r:id="rId46"/>
    </p:embeddedFont>
    <p:embeddedFont>
      <p:font typeface="Roboto Bold" panose="02000000000000000000" pitchFamily="2" charset="0"/>
      <p:bold r:id="rId47"/>
    </p:embeddedFont>
    <p:embeddedFont>
      <p:font typeface="Roboto Medium" panose="02000000000000000000" pitchFamily="2" charset="0"/>
      <p:regular r:id="rId48"/>
      <p:italic r:id="rId49"/>
    </p:embeddedFont>
  </p:embeddedFontLst>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93" d="100"/>
          <a:sy n="93" d="100"/>
        </p:scale>
        <p:origin x="522" y="78"/>
      </p:cViewPr>
      <p:guideLst/>
    </p:cSldViewPr>
  </p:slideViewPr>
  <p:notesTextViewPr>
    <p:cViewPr>
      <p:scale>
        <a:sx n="1" d="1"/>
        <a:sy n="1" d="1"/>
      </p:scale>
      <p:origin x="0" y="0"/>
    </p:cViewPr>
  </p:notesTextViewPr>
  <p:sorterViewPr>
    <p:cViewPr>
      <p:scale>
        <a:sx n="75" d="100"/>
        <a:sy n="75"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5.fntdata"/><Relationship Id="rId21" Type="http://schemas.openxmlformats.org/officeDocument/2006/relationships/slide" Target="slides/slide20.xml"/><Relationship Id="rId34" Type="http://schemas.openxmlformats.org/officeDocument/2006/relationships/notesMaster" Target="notesMasters/notesMaster1.xml"/><Relationship Id="rId42" Type="http://schemas.openxmlformats.org/officeDocument/2006/relationships/font" Target="fonts/font8.fntdata"/><Relationship Id="rId47" Type="http://schemas.openxmlformats.org/officeDocument/2006/relationships/font" Target="fonts/font13.fntdata"/><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3.fntdata"/><Relationship Id="rId40" Type="http://schemas.openxmlformats.org/officeDocument/2006/relationships/font" Target="fonts/font6.fntdata"/><Relationship Id="rId45" Type="http://schemas.openxmlformats.org/officeDocument/2006/relationships/font" Target="fonts/font11.fntdata"/><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0.fntdata"/><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1.fntdata"/><Relationship Id="rId43" Type="http://schemas.openxmlformats.org/officeDocument/2006/relationships/font" Target="fonts/font9.fntdata"/><Relationship Id="rId48" Type="http://schemas.openxmlformats.org/officeDocument/2006/relationships/font" Target="fonts/font14.fntdata"/><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4.fntdata"/><Relationship Id="rId46" Type="http://schemas.openxmlformats.org/officeDocument/2006/relationships/font" Target="fonts/font12.fntdata"/><Relationship Id="rId20" Type="http://schemas.openxmlformats.org/officeDocument/2006/relationships/slide" Target="slides/slide19.xml"/><Relationship Id="rId41"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2.fntdata"/><Relationship Id="rId49" Type="http://schemas.openxmlformats.org/officeDocument/2006/relationships/font" Target="fonts/font15.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26209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306488998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97048484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289760090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35596542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6215019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229524990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32128005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5826895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51154132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76669439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316116228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93984313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232310298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248092638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37510154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27</a:t>
            </a:fld>
            <a:endParaRPr lang="en-US"/>
          </a:p>
        </p:txBody>
      </p:sp>
    </p:spTree>
    <p:extLst>
      <p:ext uri="{BB962C8B-B14F-4D97-AF65-F5344CB8AC3E}">
        <p14:creationId xmlns:p14="http://schemas.microsoft.com/office/powerpoint/2010/main" val="248751987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28</a:t>
            </a:fld>
            <a:endParaRPr lang="en-US"/>
          </a:p>
        </p:txBody>
      </p:sp>
    </p:spTree>
    <p:extLst>
      <p:ext uri="{BB962C8B-B14F-4D97-AF65-F5344CB8AC3E}">
        <p14:creationId xmlns:p14="http://schemas.microsoft.com/office/powerpoint/2010/main" val="278970681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29</a:t>
            </a:fld>
            <a:endParaRPr lang="en-US"/>
          </a:p>
        </p:txBody>
      </p:sp>
    </p:spTree>
    <p:extLst>
      <p:ext uri="{BB962C8B-B14F-4D97-AF65-F5344CB8AC3E}">
        <p14:creationId xmlns:p14="http://schemas.microsoft.com/office/powerpoint/2010/main" val="40121267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74540225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30</a:t>
            </a:fld>
            <a:endParaRPr lang="en-US"/>
          </a:p>
        </p:txBody>
      </p:sp>
    </p:spTree>
    <p:extLst>
      <p:ext uri="{BB962C8B-B14F-4D97-AF65-F5344CB8AC3E}">
        <p14:creationId xmlns:p14="http://schemas.microsoft.com/office/powerpoint/2010/main" val="373848531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31</a:t>
            </a:fld>
            <a:endParaRPr lang="en-US"/>
          </a:p>
        </p:txBody>
      </p:sp>
    </p:spTree>
    <p:extLst>
      <p:ext uri="{BB962C8B-B14F-4D97-AF65-F5344CB8AC3E}">
        <p14:creationId xmlns:p14="http://schemas.microsoft.com/office/powerpoint/2010/main" val="258405605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32</a:t>
            </a:fld>
            <a:endParaRPr lang="en-US"/>
          </a:p>
        </p:txBody>
      </p:sp>
    </p:spTree>
    <p:extLst>
      <p:ext uri="{BB962C8B-B14F-4D97-AF65-F5344CB8AC3E}">
        <p14:creationId xmlns:p14="http://schemas.microsoft.com/office/powerpoint/2010/main" val="35860195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37690924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24535063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3917293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5899904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25961720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2571655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2.xml"/><Relationship Id="rId1" Type="http://schemas.openxmlformats.org/officeDocument/2006/relationships/slideLayout" Target="../slideLayouts/slideLayout8.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6.xml"/><Relationship Id="rId1" Type="http://schemas.openxmlformats.org/officeDocument/2006/relationships/slideLayout" Target="../slideLayouts/slideLayout6.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2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919646"/>
            <a:ext cx="7877599" cy="1393267"/>
          </a:xfrm>
          <a:prstGeom prst="rect">
            <a:avLst/>
          </a:prstGeom>
          <a:noFill/>
          <a:ln/>
        </p:spPr>
        <p:txBody>
          <a:bodyPr wrap="square" lIns="0" tIns="0" rIns="0" bIns="0" rtlCol="0" anchor="t">
            <a:spAutoFit/>
          </a:bodyPr>
          <a:lstStyle/>
          <a:p>
            <a:pPr marL="0" indent="0">
              <a:lnSpc>
                <a:spcPts val="5550"/>
              </a:lnSpc>
              <a:buNone/>
            </a:pPr>
            <a:r>
              <a:rPr lang="fr-FR" sz="4450" b="1" dirty="0">
                <a:solidFill>
                  <a:srgbClr val="1B1B27"/>
                </a:solidFill>
                <a:latin typeface="Raleway" pitchFamily="34" charset="0"/>
                <a:ea typeface="Raleway" pitchFamily="34" charset="-122"/>
                <a:cs typeface="Raleway" pitchFamily="34" charset="-120"/>
              </a:rPr>
              <a:t>Réalisez un </a:t>
            </a:r>
            <a:r>
              <a:rPr lang="fr-FR" sz="4450" b="1" dirty="0" err="1">
                <a:solidFill>
                  <a:srgbClr val="1B1B27"/>
                </a:solidFill>
                <a:latin typeface="Raleway" pitchFamily="34" charset="0"/>
                <a:ea typeface="Raleway" pitchFamily="34" charset="-122"/>
                <a:cs typeface="Raleway" pitchFamily="34" charset="-120"/>
              </a:rPr>
              <a:t>dashboard</a:t>
            </a:r>
            <a:r>
              <a:rPr lang="fr-FR" sz="4450" b="1" dirty="0">
                <a:solidFill>
                  <a:srgbClr val="1B1B27"/>
                </a:solidFill>
                <a:latin typeface="Raleway" pitchFamily="34" charset="0"/>
                <a:ea typeface="Raleway" pitchFamily="34" charset="-122"/>
                <a:cs typeface="Raleway" pitchFamily="34" charset="-120"/>
              </a:rPr>
              <a:t> et assurez une veille technique</a:t>
            </a:r>
          </a:p>
        </p:txBody>
      </p:sp>
      <p:sp>
        <p:nvSpPr>
          <p:cNvPr id="4" name="Text 1"/>
          <p:cNvSpPr/>
          <p:nvPr/>
        </p:nvSpPr>
        <p:spPr>
          <a:xfrm>
            <a:off x="6280190" y="4078840"/>
            <a:ext cx="7556421" cy="1081258"/>
          </a:xfrm>
          <a:prstGeom prst="rect">
            <a:avLst/>
          </a:prstGeom>
          <a:noFill/>
          <a:ln/>
        </p:spPr>
        <p:txBody>
          <a:bodyPr wrap="square" lIns="0" tIns="0" rIns="0" bIns="0" rtlCol="0" anchor="t">
            <a:spAutoFit/>
          </a:bodyPr>
          <a:lstStyle/>
          <a:p>
            <a:pPr marL="0" indent="0" algn="just">
              <a:lnSpc>
                <a:spcPts val="2850"/>
              </a:lnSpc>
              <a:buNone/>
            </a:pPr>
            <a:r>
              <a:rPr lang="fr-FR" sz="1750" dirty="0">
                <a:solidFill>
                  <a:srgbClr val="3C3939"/>
                </a:solidFill>
                <a:latin typeface="Roboto" pitchFamily="34" charset="0"/>
                <a:ea typeface="Roboto" pitchFamily="34" charset="-122"/>
                <a:cs typeface="Roboto" pitchFamily="34" charset="-120"/>
              </a:rPr>
              <a:t>Ce document présente la construction d’un </a:t>
            </a:r>
            <a:r>
              <a:rPr lang="fr-FR" sz="1750" dirty="0" err="1">
                <a:solidFill>
                  <a:srgbClr val="3C3939"/>
                </a:solidFill>
                <a:latin typeface="Roboto" pitchFamily="34" charset="0"/>
                <a:ea typeface="Roboto" pitchFamily="34" charset="-122"/>
                <a:cs typeface="Roboto" pitchFamily="34" charset="-120"/>
              </a:rPr>
              <a:t>dashboard</a:t>
            </a:r>
            <a:r>
              <a:rPr lang="fr-FR" sz="1750" dirty="0">
                <a:solidFill>
                  <a:srgbClr val="3C3939"/>
                </a:solidFill>
                <a:latin typeface="Roboto" pitchFamily="34" charset="0"/>
                <a:ea typeface="Roboto" pitchFamily="34" charset="-122"/>
                <a:cs typeface="Roboto" pitchFamily="34" charset="-120"/>
              </a:rPr>
              <a:t> pour un modèle de </a:t>
            </a:r>
            <a:r>
              <a:rPr lang="fr-FR" sz="1750" dirty="0" err="1">
                <a:solidFill>
                  <a:srgbClr val="3C3939"/>
                </a:solidFill>
                <a:latin typeface="Roboto" pitchFamily="34" charset="0"/>
                <a:ea typeface="Roboto" pitchFamily="34" charset="-122"/>
                <a:cs typeface="Roboto" pitchFamily="34" charset="-120"/>
              </a:rPr>
              <a:t>scoring</a:t>
            </a:r>
            <a:r>
              <a:rPr lang="fr-FR" sz="1750" dirty="0">
                <a:solidFill>
                  <a:srgbClr val="3C3939"/>
                </a:solidFill>
                <a:latin typeface="Roboto" pitchFamily="34" charset="0"/>
                <a:ea typeface="Roboto" pitchFamily="34" charset="-122"/>
                <a:cs typeface="Roboto" pitchFamily="34" charset="-120"/>
              </a:rPr>
              <a:t> du crédit à la consommation pour "Prêt à dépenser", une société spécialisée dans le financement des clients à faible historique de crédit</a:t>
            </a:r>
            <a:r>
              <a:rPr lang="en-US" sz="1750" dirty="0">
                <a:solidFill>
                  <a:srgbClr val="3C3939"/>
                </a:solidFill>
                <a:latin typeface="Roboto" pitchFamily="34" charset="0"/>
                <a:ea typeface="Roboto" pitchFamily="34" charset="-122"/>
                <a:cs typeface="Roboto" pitchFamily="34" charset="-120"/>
              </a:rPr>
              <a:t>.</a:t>
            </a:r>
            <a:endParaRPr lang="en-US" sz="1750" dirty="0"/>
          </a:p>
        </p:txBody>
      </p:sp>
      <p:sp>
        <p:nvSpPr>
          <p:cNvPr id="5" name="Shape 2"/>
          <p:cNvSpPr/>
          <p:nvPr/>
        </p:nvSpPr>
        <p:spPr>
          <a:xfrm>
            <a:off x="6280190" y="6782045"/>
            <a:ext cx="362903" cy="362903"/>
          </a:xfrm>
          <a:prstGeom prst="roundRect">
            <a:avLst>
              <a:gd name="adj" fmla="val 25194296"/>
            </a:avLst>
          </a:prstGeom>
          <a:solidFill>
            <a:srgbClr val="C81ECE"/>
          </a:solidFill>
          <a:ln w="7620">
            <a:solidFill>
              <a:srgbClr val="FFFFFF"/>
            </a:solidFill>
            <a:prstDash val="solid"/>
          </a:ln>
        </p:spPr>
      </p:sp>
      <p:sp>
        <p:nvSpPr>
          <p:cNvPr id="6" name="Text 3"/>
          <p:cNvSpPr/>
          <p:nvPr/>
        </p:nvSpPr>
        <p:spPr>
          <a:xfrm>
            <a:off x="6402229" y="6920633"/>
            <a:ext cx="118824" cy="97512"/>
          </a:xfrm>
          <a:prstGeom prst="rect">
            <a:avLst/>
          </a:prstGeom>
          <a:noFill/>
          <a:ln/>
        </p:spPr>
        <p:txBody>
          <a:bodyPr wrap="none" lIns="0" tIns="0" rIns="0" bIns="0" rtlCol="0" anchor="t"/>
          <a:lstStyle/>
          <a:p>
            <a:pPr marL="0" indent="0" algn="ctr">
              <a:lnSpc>
                <a:spcPts val="750"/>
              </a:lnSpc>
              <a:buNone/>
            </a:pPr>
            <a:r>
              <a:rPr lang="en-US" sz="750" dirty="0">
                <a:solidFill>
                  <a:srgbClr val="FFFFFF"/>
                </a:solidFill>
                <a:latin typeface="Roboto Medium" pitchFamily="34" charset="0"/>
                <a:ea typeface="Roboto Medium" pitchFamily="34" charset="-122"/>
                <a:cs typeface="Roboto Medium" pitchFamily="34" charset="-120"/>
              </a:rPr>
              <a:t>JE</a:t>
            </a:r>
            <a:endParaRPr lang="en-US" sz="750" dirty="0"/>
          </a:p>
        </p:txBody>
      </p:sp>
      <p:sp>
        <p:nvSpPr>
          <p:cNvPr id="7" name="Text 4"/>
          <p:cNvSpPr/>
          <p:nvPr/>
        </p:nvSpPr>
        <p:spPr>
          <a:xfrm>
            <a:off x="6756440" y="6765138"/>
            <a:ext cx="3334703" cy="396835"/>
          </a:xfrm>
          <a:prstGeom prst="rect">
            <a:avLst/>
          </a:prstGeom>
          <a:noFill/>
          <a:ln/>
        </p:spPr>
        <p:txBody>
          <a:bodyPr wrap="none" lIns="0" tIns="0" rIns="0" bIns="0" rtlCol="0" anchor="t"/>
          <a:lstStyle/>
          <a:p>
            <a:pPr marL="0" indent="0" algn="l">
              <a:lnSpc>
                <a:spcPts val="3100"/>
              </a:lnSpc>
              <a:buNone/>
            </a:pPr>
            <a:r>
              <a:rPr lang="en-US" sz="2200" b="1" dirty="0">
                <a:solidFill>
                  <a:srgbClr val="3C3939"/>
                </a:solidFill>
                <a:latin typeface="Roboto Bold" pitchFamily="34" charset="0"/>
                <a:ea typeface="Roboto Bold" pitchFamily="34" charset="-122"/>
                <a:cs typeface="Roboto Bold" pitchFamily="34" charset="-120"/>
              </a:rPr>
              <a:t>par Jean EMIDIO</a:t>
            </a:r>
            <a:endParaRPr lang="en-US" sz="2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7" name="Image 0" descr="preencoded.png">
            <a:extLst>
              <a:ext uri="{FF2B5EF4-FFF2-40B4-BE49-F238E27FC236}">
                <a16:creationId xmlns:a16="http://schemas.microsoft.com/office/drawing/2014/main" id="{2FC1CFCF-DC3A-8755-A7BE-8FD2E3BD0EF5}"/>
              </a:ext>
            </a:extLst>
          </p:cNvPr>
          <p:cNvPicPr>
            <a:picLocks noChangeAspect="1"/>
          </p:cNvPicPr>
          <p:nvPr/>
        </p:nvPicPr>
        <p:blipFill>
          <a:blip r:embed="rId3"/>
          <a:stretch>
            <a:fillRect/>
          </a:stretch>
        </p:blipFill>
        <p:spPr>
          <a:xfrm>
            <a:off x="0" y="0"/>
            <a:ext cx="14630400" cy="2835235"/>
          </a:xfrm>
          <a:prstGeom prst="rect">
            <a:avLst/>
          </a:prstGeom>
        </p:spPr>
      </p:pic>
      <p:sp>
        <p:nvSpPr>
          <p:cNvPr id="2" name="Text 0"/>
          <p:cNvSpPr/>
          <p:nvPr/>
        </p:nvSpPr>
        <p:spPr>
          <a:xfrm>
            <a:off x="793790" y="3774468"/>
            <a:ext cx="8370758" cy="708779"/>
          </a:xfrm>
          <a:prstGeom prst="rect">
            <a:avLst/>
          </a:prstGeom>
          <a:noFill/>
          <a:ln/>
        </p:spPr>
        <p:txBody>
          <a:bodyPr wrap="none" lIns="0" tIns="0" rIns="0" bIns="0" rtlCol="0" anchor="t"/>
          <a:lstStyle/>
          <a:p>
            <a:pPr marL="0" indent="0">
              <a:lnSpc>
                <a:spcPts val="5550"/>
              </a:lnSpc>
              <a:buNone/>
            </a:pPr>
            <a:r>
              <a:rPr lang="en-US" sz="4450" b="1" dirty="0">
                <a:solidFill>
                  <a:srgbClr val="1B1B27"/>
                </a:solidFill>
                <a:latin typeface="Raleway" pitchFamily="34" charset="0"/>
                <a:ea typeface="Raleway" pitchFamily="34" charset="-122"/>
                <a:cs typeface="Raleway" pitchFamily="34" charset="-120"/>
              </a:rPr>
              <a:t>Contexte </a:t>
            </a:r>
            <a:r>
              <a:rPr lang="en-US" sz="4450" b="1">
                <a:solidFill>
                  <a:srgbClr val="1B1B27"/>
                </a:solidFill>
                <a:latin typeface="Raleway" pitchFamily="34" charset="0"/>
                <a:ea typeface="Raleway" pitchFamily="34" charset="-122"/>
                <a:cs typeface="Raleway" pitchFamily="34" charset="-120"/>
              </a:rPr>
              <a:t>: "Prêt </a:t>
            </a:r>
            <a:r>
              <a:rPr lang="en-US" sz="4450" b="1" dirty="0">
                <a:solidFill>
                  <a:srgbClr val="1B1B27"/>
                </a:solidFill>
                <a:latin typeface="Raleway" pitchFamily="34" charset="0"/>
                <a:ea typeface="Raleway" pitchFamily="34" charset="-122"/>
                <a:cs typeface="Raleway" pitchFamily="34" charset="-120"/>
              </a:rPr>
              <a:t>à </a:t>
            </a:r>
            <a:r>
              <a:rPr lang="en-US" sz="4450" b="1" dirty="0" err="1">
                <a:solidFill>
                  <a:srgbClr val="1B1B27"/>
                </a:solidFill>
                <a:latin typeface="Raleway" pitchFamily="34" charset="0"/>
                <a:ea typeface="Raleway" pitchFamily="34" charset="-122"/>
                <a:cs typeface="Raleway" pitchFamily="34" charset="-120"/>
              </a:rPr>
              <a:t>dépenser</a:t>
            </a:r>
            <a:r>
              <a:rPr lang="en-US" sz="4450" b="1" dirty="0">
                <a:solidFill>
                  <a:srgbClr val="1B1B27"/>
                </a:solidFill>
                <a:latin typeface="Raleway" pitchFamily="34" charset="0"/>
                <a:ea typeface="Raleway" pitchFamily="34" charset="-122"/>
                <a:cs typeface="Raleway" pitchFamily="34" charset="-120"/>
              </a:rPr>
              <a:t>"</a:t>
            </a:r>
            <a:endParaRPr lang="en-US" sz="4450" b="1" dirty="0"/>
          </a:p>
        </p:txBody>
      </p:sp>
      <p:sp>
        <p:nvSpPr>
          <p:cNvPr id="3" name="Text 1"/>
          <p:cNvSpPr/>
          <p:nvPr/>
        </p:nvSpPr>
        <p:spPr>
          <a:xfrm>
            <a:off x="793790" y="5027482"/>
            <a:ext cx="6237090" cy="1081258"/>
          </a:xfrm>
          <a:prstGeom prst="rect">
            <a:avLst/>
          </a:prstGeom>
          <a:noFill/>
          <a:ln/>
        </p:spPr>
        <p:txBody>
          <a:bodyPr wrap="square" lIns="0" tIns="0" rIns="0" bIns="0" rtlCol="0" anchor="t">
            <a:spAutoFit/>
          </a:bodyPr>
          <a:lstStyle/>
          <a:p>
            <a:pPr marL="0" indent="0" algn="just">
              <a:lnSpc>
                <a:spcPts val="2850"/>
              </a:lnSpc>
              <a:buNone/>
            </a:pPr>
            <a:r>
              <a:rPr lang="fr-FR" sz="1750" dirty="0">
                <a:solidFill>
                  <a:srgbClr val="3C3939"/>
                </a:solidFill>
                <a:latin typeface="Roboto" pitchFamily="34" charset="0"/>
                <a:ea typeface="Roboto" pitchFamily="34" charset="-122"/>
                <a:cs typeface="Roboto" pitchFamily="34" charset="-120"/>
              </a:rPr>
              <a:t>La société "Prêt à dépenser", propose des crédits à la consommation pour des personnes ayant peu ou pas du tout d'historique de prêt.</a:t>
            </a:r>
            <a:endParaRPr lang="en-US" sz="1750" dirty="0"/>
          </a:p>
        </p:txBody>
      </p:sp>
      <p:sp>
        <p:nvSpPr>
          <p:cNvPr id="4" name="Text 2"/>
          <p:cNvSpPr/>
          <p:nvPr/>
        </p:nvSpPr>
        <p:spPr>
          <a:xfrm>
            <a:off x="7599521" y="5027482"/>
            <a:ext cx="6244709" cy="1081258"/>
          </a:xfrm>
          <a:prstGeom prst="rect">
            <a:avLst/>
          </a:prstGeom>
          <a:noFill/>
          <a:ln/>
        </p:spPr>
        <p:txBody>
          <a:bodyPr wrap="square" lIns="0" tIns="0" rIns="0" bIns="0" rtlCol="0" anchor="t">
            <a:spAutoFit/>
          </a:bodyPr>
          <a:lstStyle/>
          <a:p>
            <a:pPr marL="0" indent="0" algn="just">
              <a:lnSpc>
                <a:spcPts val="2850"/>
              </a:lnSpc>
              <a:buNone/>
            </a:pPr>
            <a:r>
              <a:rPr lang="fr-FR" sz="1750" dirty="0">
                <a:solidFill>
                  <a:srgbClr val="3C3939"/>
                </a:solidFill>
                <a:latin typeface="Roboto" pitchFamily="34" charset="0"/>
                <a:ea typeface="Roboto" pitchFamily="34" charset="-122"/>
                <a:cs typeface="Roboto" pitchFamily="34" charset="-120"/>
              </a:rPr>
              <a:t>L’entreprise souhaite mettre en œuvre un outil de “</a:t>
            </a:r>
            <a:r>
              <a:rPr lang="fr-FR" sz="1750" dirty="0" err="1">
                <a:solidFill>
                  <a:srgbClr val="3C3939"/>
                </a:solidFill>
                <a:latin typeface="Roboto" pitchFamily="34" charset="0"/>
                <a:ea typeface="Roboto" pitchFamily="34" charset="-122"/>
                <a:cs typeface="Roboto" pitchFamily="34" charset="-120"/>
              </a:rPr>
              <a:t>scoring</a:t>
            </a:r>
            <a:r>
              <a:rPr lang="fr-FR" sz="1750" dirty="0">
                <a:solidFill>
                  <a:srgbClr val="3C3939"/>
                </a:solidFill>
                <a:latin typeface="Roboto" pitchFamily="34" charset="0"/>
                <a:ea typeface="Roboto" pitchFamily="34" charset="-122"/>
                <a:cs typeface="Roboto" pitchFamily="34" charset="-120"/>
              </a:rPr>
              <a:t> crédit” pour calculer la probabilité qu’un client rembourse son crédit, puis classifie la demande en crédit accordé ou refusé</a:t>
            </a:r>
            <a:r>
              <a:rPr lang="en-US" sz="1750" dirty="0">
                <a:solidFill>
                  <a:srgbClr val="3C3939"/>
                </a:solidFill>
                <a:latin typeface="Roboto" pitchFamily="34" charset="0"/>
                <a:ea typeface="Roboto" pitchFamily="34" charset="-122"/>
                <a:cs typeface="Roboto" pitchFamily="34" charset="-120"/>
              </a:rPr>
              <a:t>.</a:t>
            </a:r>
            <a:endParaRPr lang="en-US" sz="1750" dirty="0"/>
          </a:p>
        </p:txBody>
      </p:sp>
      <p:pic>
        <p:nvPicPr>
          <p:cNvPr id="8" name="Image 7">
            <a:extLst>
              <a:ext uri="{FF2B5EF4-FFF2-40B4-BE49-F238E27FC236}">
                <a16:creationId xmlns:a16="http://schemas.microsoft.com/office/drawing/2014/main" id="{7D2D34B7-D33E-B452-037C-15E622A9394C}"/>
              </a:ext>
            </a:extLst>
          </p:cNvPr>
          <p:cNvPicPr>
            <a:picLocks noChangeAspect="1"/>
          </p:cNvPicPr>
          <p:nvPr/>
        </p:nvPicPr>
        <p:blipFill>
          <a:blip r:embed="rId4"/>
          <a:stretch>
            <a:fillRect/>
          </a:stretch>
        </p:blipFill>
        <p:spPr>
          <a:xfrm>
            <a:off x="0" y="0"/>
            <a:ext cx="7467255" cy="2835234"/>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6280190" y="642912"/>
            <a:ext cx="7556421" cy="686213"/>
          </a:xfrm>
          <a:prstGeom prst="rect">
            <a:avLst/>
          </a:prstGeom>
          <a:noFill/>
          <a:ln/>
        </p:spPr>
        <p:txBody>
          <a:bodyPr wrap="square" lIns="0" tIns="0" rIns="0" bIns="0" rtlCol="0" anchor="t">
            <a:spAutoFit/>
          </a:bodyPr>
          <a:lstStyle/>
          <a:p>
            <a:pPr marL="0" indent="0">
              <a:lnSpc>
                <a:spcPts val="5550"/>
              </a:lnSpc>
              <a:buNone/>
            </a:pPr>
            <a:r>
              <a:rPr lang="en-US" sz="4450" b="1" dirty="0" err="1">
                <a:solidFill>
                  <a:srgbClr val="1B1B27"/>
                </a:solidFill>
                <a:latin typeface="Raleway" pitchFamily="34" charset="0"/>
                <a:ea typeface="Raleway" pitchFamily="34" charset="-122"/>
                <a:cs typeface="Raleway" pitchFamily="34" charset="-120"/>
              </a:rPr>
              <a:t>Sommaire</a:t>
            </a:r>
            <a:endParaRPr lang="en-US" sz="4450" b="1" dirty="0"/>
          </a:p>
        </p:txBody>
      </p:sp>
      <p:sp>
        <p:nvSpPr>
          <p:cNvPr id="10" name="Shape 1">
            <a:extLst>
              <a:ext uri="{FF2B5EF4-FFF2-40B4-BE49-F238E27FC236}">
                <a16:creationId xmlns:a16="http://schemas.microsoft.com/office/drawing/2014/main" id="{9927FEB7-3992-DB6A-CCBF-6BE9A02E8C65}"/>
              </a:ext>
            </a:extLst>
          </p:cNvPr>
          <p:cNvSpPr/>
          <p:nvPr/>
        </p:nvSpPr>
        <p:spPr>
          <a:xfrm>
            <a:off x="6280190" y="1583589"/>
            <a:ext cx="396835" cy="396835"/>
          </a:xfrm>
          <a:prstGeom prst="roundRect">
            <a:avLst>
              <a:gd name="adj" fmla="val 24007"/>
            </a:avLst>
          </a:prstGeom>
          <a:solidFill>
            <a:srgbClr val="E1E1EA"/>
          </a:solidFill>
          <a:ln w="7620">
            <a:solidFill>
              <a:srgbClr val="C7C7D0"/>
            </a:solidFill>
            <a:prstDash val="solid"/>
          </a:ln>
        </p:spPr>
      </p:sp>
      <p:sp>
        <p:nvSpPr>
          <p:cNvPr id="11" name="Text 2">
            <a:extLst>
              <a:ext uri="{FF2B5EF4-FFF2-40B4-BE49-F238E27FC236}">
                <a16:creationId xmlns:a16="http://schemas.microsoft.com/office/drawing/2014/main" id="{0893340C-B48B-31E9-3AE8-DE62CA4046DE}"/>
              </a:ext>
            </a:extLst>
          </p:cNvPr>
          <p:cNvSpPr/>
          <p:nvPr/>
        </p:nvSpPr>
        <p:spPr>
          <a:xfrm>
            <a:off x="6903839" y="1583589"/>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Présentation</a:t>
            </a:r>
            <a:r>
              <a:rPr lang="en-US" dirty="0">
                <a:solidFill>
                  <a:schemeClr val="bg1">
                    <a:lumMod val="75000"/>
                  </a:schemeClr>
                </a:solidFill>
                <a:latin typeface="Roboto" pitchFamily="34" charset="0"/>
                <a:ea typeface="Roboto" pitchFamily="34" charset="-122"/>
                <a:cs typeface="Roboto" pitchFamily="34" charset="-120"/>
              </a:rPr>
              <a:t> du </a:t>
            </a:r>
            <a:r>
              <a:rPr lang="en-US" dirty="0" err="1">
                <a:solidFill>
                  <a:schemeClr val="bg1">
                    <a:lumMod val="75000"/>
                  </a:schemeClr>
                </a:solidFill>
                <a:latin typeface="Roboto" pitchFamily="34" charset="0"/>
                <a:ea typeface="Roboto" pitchFamily="34" charset="-122"/>
                <a:cs typeface="Roboto" pitchFamily="34" charset="-120"/>
              </a:rPr>
              <a:t>contexte</a:t>
            </a:r>
            <a:endParaRPr lang="en-US" dirty="0">
              <a:solidFill>
                <a:schemeClr val="bg1">
                  <a:lumMod val="75000"/>
                </a:schemeClr>
              </a:solidFill>
            </a:endParaRPr>
          </a:p>
        </p:txBody>
      </p:sp>
      <p:sp>
        <p:nvSpPr>
          <p:cNvPr id="12" name="Shape 1">
            <a:extLst>
              <a:ext uri="{FF2B5EF4-FFF2-40B4-BE49-F238E27FC236}">
                <a16:creationId xmlns:a16="http://schemas.microsoft.com/office/drawing/2014/main" id="{86BEB861-8017-8AA9-D03C-8FAA5EBE1ED8}"/>
              </a:ext>
            </a:extLst>
          </p:cNvPr>
          <p:cNvSpPr/>
          <p:nvPr/>
        </p:nvSpPr>
        <p:spPr>
          <a:xfrm>
            <a:off x="6280190" y="2407707"/>
            <a:ext cx="396835" cy="396835"/>
          </a:xfrm>
          <a:prstGeom prst="roundRect">
            <a:avLst>
              <a:gd name="adj" fmla="val 24007"/>
            </a:avLst>
          </a:prstGeom>
          <a:solidFill>
            <a:srgbClr val="E1E1EA"/>
          </a:solidFill>
          <a:ln w="7620">
            <a:solidFill>
              <a:srgbClr val="C7C7D0"/>
            </a:solidFill>
            <a:prstDash val="solid"/>
          </a:ln>
        </p:spPr>
      </p:sp>
      <p:sp>
        <p:nvSpPr>
          <p:cNvPr id="13" name="Text 2">
            <a:extLst>
              <a:ext uri="{FF2B5EF4-FFF2-40B4-BE49-F238E27FC236}">
                <a16:creationId xmlns:a16="http://schemas.microsoft.com/office/drawing/2014/main" id="{D9C88D86-D633-484F-2017-1C1BB8FE727D}"/>
              </a:ext>
            </a:extLst>
          </p:cNvPr>
          <p:cNvSpPr/>
          <p:nvPr/>
        </p:nvSpPr>
        <p:spPr>
          <a:xfrm>
            <a:off x="6903839" y="2407707"/>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rgbClr val="3C3939"/>
                </a:solidFill>
                <a:latin typeface="Roboto" pitchFamily="34" charset="0"/>
                <a:ea typeface="Roboto" pitchFamily="34" charset="-122"/>
                <a:cs typeface="Roboto" pitchFamily="34" charset="-120"/>
              </a:rPr>
              <a:t>Objectifs</a:t>
            </a:r>
            <a:r>
              <a:rPr lang="en-US" dirty="0">
                <a:solidFill>
                  <a:srgbClr val="3C3939"/>
                </a:solidFill>
                <a:latin typeface="Roboto" pitchFamily="34" charset="0"/>
                <a:ea typeface="Roboto" pitchFamily="34" charset="-122"/>
                <a:cs typeface="Roboto" pitchFamily="34" charset="-120"/>
              </a:rPr>
              <a:t> de la mission</a:t>
            </a:r>
            <a:endParaRPr lang="en-US" dirty="0"/>
          </a:p>
        </p:txBody>
      </p:sp>
      <p:sp>
        <p:nvSpPr>
          <p:cNvPr id="14" name="Shape 1">
            <a:extLst>
              <a:ext uri="{FF2B5EF4-FFF2-40B4-BE49-F238E27FC236}">
                <a16:creationId xmlns:a16="http://schemas.microsoft.com/office/drawing/2014/main" id="{79404DB7-D1AC-61BE-FFDC-AC2A675EBE13}"/>
              </a:ext>
            </a:extLst>
          </p:cNvPr>
          <p:cNvSpPr/>
          <p:nvPr/>
        </p:nvSpPr>
        <p:spPr>
          <a:xfrm>
            <a:off x="6280190" y="3231825"/>
            <a:ext cx="396835" cy="396835"/>
          </a:xfrm>
          <a:prstGeom prst="roundRect">
            <a:avLst>
              <a:gd name="adj" fmla="val 24007"/>
            </a:avLst>
          </a:prstGeom>
          <a:solidFill>
            <a:srgbClr val="E1E1EA"/>
          </a:solidFill>
          <a:ln w="7620">
            <a:solidFill>
              <a:srgbClr val="C7C7D0"/>
            </a:solidFill>
            <a:prstDash val="solid"/>
          </a:ln>
        </p:spPr>
      </p:sp>
      <p:sp>
        <p:nvSpPr>
          <p:cNvPr id="15" name="Text 2">
            <a:extLst>
              <a:ext uri="{FF2B5EF4-FFF2-40B4-BE49-F238E27FC236}">
                <a16:creationId xmlns:a16="http://schemas.microsoft.com/office/drawing/2014/main" id="{7032D139-C284-45D3-F05C-FB21ADAE427C}"/>
              </a:ext>
            </a:extLst>
          </p:cNvPr>
          <p:cNvSpPr/>
          <p:nvPr/>
        </p:nvSpPr>
        <p:spPr>
          <a:xfrm>
            <a:off x="6903839" y="3231825"/>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rPr>
              <a:t>Modélisation</a:t>
            </a:r>
            <a:endParaRPr lang="en-US" dirty="0">
              <a:solidFill>
                <a:schemeClr val="bg1">
                  <a:lumMod val="75000"/>
                </a:schemeClr>
              </a:solidFill>
            </a:endParaRPr>
          </a:p>
        </p:txBody>
      </p:sp>
      <p:sp>
        <p:nvSpPr>
          <p:cNvPr id="16" name="Shape 1">
            <a:extLst>
              <a:ext uri="{FF2B5EF4-FFF2-40B4-BE49-F238E27FC236}">
                <a16:creationId xmlns:a16="http://schemas.microsoft.com/office/drawing/2014/main" id="{5939FBD0-1CDE-E38B-8CB4-B4FA941BEA2F}"/>
              </a:ext>
            </a:extLst>
          </p:cNvPr>
          <p:cNvSpPr/>
          <p:nvPr/>
        </p:nvSpPr>
        <p:spPr>
          <a:xfrm>
            <a:off x="6280190" y="4055943"/>
            <a:ext cx="396835" cy="396835"/>
          </a:xfrm>
          <a:prstGeom prst="roundRect">
            <a:avLst>
              <a:gd name="adj" fmla="val 24007"/>
            </a:avLst>
          </a:prstGeom>
          <a:solidFill>
            <a:srgbClr val="E1E1EA"/>
          </a:solidFill>
          <a:ln w="7620">
            <a:solidFill>
              <a:srgbClr val="C7C7D0"/>
            </a:solidFill>
            <a:prstDash val="solid"/>
          </a:ln>
        </p:spPr>
      </p:sp>
      <p:sp>
        <p:nvSpPr>
          <p:cNvPr id="17" name="Text 2">
            <a:extLst>
              <a:ext uri="{FF2B5EF4-FFF2-40B4-BE49-F238E27FC236}">
                <a16:creationId xmlns:a16="http://schemas.microsoft.com/office/drawing/2014/main" id="{731CBA10-DF0D-4085-BCB3-35557FFA2853}"/>
              </a:ext>
            </a:extLst>
          </p:cNvPr>
          <p:cNvSpPr/>
          <p:nvPr/>
        </p:nvSpPr>
        <p:spPr>
          <a:xfrm>
            <a:off x="6903839" y="4055943"/>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Pipeline de </a:t>
            </a:r>
            <a:r>
              <a:rPr lang="en-US" dirty="0" err="1">
                <a:solidFill>
                  <a:schemeClr val="bg1">
                    <a:lumMod val="75000"/>
                  </a:schemeClr>
                </a:solidFill>
                <a:latin typeface="Roboto" pitchFamily="34" charset="0"/>
                <a:ea typeface="Roboto" pitchFamily="34" charset="-122"/>
                <a:cs typeface="Roboto" pitchFamily="34" charset="-120"/>
              </a:rPr>
              <a:t>déploiement</a:t>
            </a:r>
            <a:endParaRPr lang="en-US" dirty="0">
              <a:solidFill>
                <a:schemeClr val="bg1">
                  <a:lumMod val="75000"/>
                </a:schemeClr>
              </a:solidFill>
            </a:endParaRPr>
          </a:p>
        </p:txBody>
      </p:sp>
      <p:sp>
        <p:nvSpPr>
          <p:cNvPr id="18" name="Shape 1">
            <a:extLst>
              <a:ext uri="{FF2B5EF4-FFF2-40B4-BE49-F238E27FC236}">
                <a16:creationId xmlns:a16="http://schemas.microsoft.com/office/drawing/2014/main" id="{D697F748-5A55-E3D9-B31D-2B18E73837A6}"/>
              </a:ext>
            </a:extLst>
          </p:cNvPr>
          <p:cNvSpPr/>
          <p:nvPr/>
        </p:nvSpPr>
        <p:spPr>
          <a:xfrm>
            <a:off x="6280190" y="4879660"/>
            <a:ext cx="396835" cy="396835"/>
          </a:xfrm>
          <a:prstGeom prst="roundRect">
            <a:avLst>
              <a:gd name="adj" fmla="val 24007"/>
            </a:avLst>
          </a:prstGeom>
          <a:solidFill>
            <a:srgbClr val="E1E1EA"/>
          </a:solidFill>
          <a:ln w="7620">
            <a:solidFill>
              <a:srgbClr val="C7C7D0"/>
            </a:solidFill>
            <a:prstDash val="solid"/>
          </a:ln>
        </p:spPr>
      </p:sp>
      <p:sp>
        <p:nvSpPr>
          <p:cNvPr id="19" name="Text 2">
            <a:extLst>
              <a:ext uri="{FF2B5EF4-FFF2-40B4-BE49-F238E27FC236}">
                <a16:creationId xmlns:a16="http://schemas.microsoft.com/office/drawing/2014/main" id="{776B3576-2E12-9686-C031-0F499B2DFE89}"/>
              </a:ext>
            </a:extLst>
          </p:cNvPr>
          <p:cNvSpPr/>
          <p:nvPr/>
        </p:nvSpPr>
        <p:spPr>
          <a:xfrm>
            <a:off x="6903839" y="4879660"/>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Data drift</a:t>
            </a:r>
            <a:endParaRPr lang="en-US" dirty="0">
              <a:solidFill>
                <a:schemeClr val="bg1">
                  <a:lumMod val="75000"/>
                </a:schemeClr>
              </a:solidFill>
            </a:endParaRPr>
          </a:p>
        </p:txBody>
      </p:sp>
      <p:sp>
        <p:nvSpPr>
          <p:cNvPr id="20" name="Shape 1">
            <a:extLst>
              <a:ext uri="{FF2B5EF4-FFF2-40B4-BE49-F238E27FC236}">
                <a16:creationId xmlns:a16="http://schemas.microsoft.com/office/drawing/2014/main" id="{A2A67264-2527-CE0B-9BAB-0D58D22C2231}"/>
              </a:ext>
            </a:extLst>
          </p:cNvPr>
          <p:cNvSpPr/>
          <p:nvPr/>
        </p:nvSpPr>
        <p:spPr>
          <a:xfrm>
            <a:off x="6280190" y="5703377"/>
            <a:ext cx="396835" cy="396835"/>
          </a:xfrm>
          <a:prstGeom prst="roundRect">
            <a:avLst>
              <a:gd name="adj" fmla="val 24007"/>
            </a:avLst>
          </a:prstGeom>
          <a:solidFill>
            <a:srgbClr val="E1E1EA"/>
          </a:solidFill>
          <a:ln w="7620">
            <a:solidFill>
              <a:srgbClr val="C7C7D0"/>
            </a:solidFill>
            <a:prstDash val="solid"/>
          </a:ln>
        </p:spPr>
      </p:sp>
      <p:sp>
        <p:nvSpPr>
          <p:cNvPr id="21" name="Text 2">
            <a:extLst>
              <a:ext uri="{FF2B5EF4-FFF2-40B4-BE49-F238E27FC236}">
                <a16:creationId xmlns:a16="http://schemas.microsoft.com/office/drawing/2014/main" id="{D9021A81-B1AB-7C9B-6E39-48803D36D5E7}"/>
              </a:ext>
            </a:extLst>
          </p:cNvPr>
          <p:cNvSpPr/>
          <p:nvPr/>
        </p:nvSpPr>
        <p:spPr>
          <a:xfrm>
            <a:off x="6903839" y="5703377"/>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Test de </a:t>
            </a:r>
            <a:r>
              <a:rPr lang="en-US" dirty="0" err="1">
                <a:solidFill>
                  <a:schemeClr val="bg1">
                    <a:lumMod val="75000"/>
                  </a:schemeClr>
                </a:solidFill>
                <a:latin typeface="Roboto" pitchFamily="34" charset="0"/>
                <a:ea typeface="Roboto" pitchFamily="34" charset="-122"/>
                <a:cs typeface="Roboto" pitchFamily="34" charset="-120"/>
              </a:rPr>
              <a:t>l’API</a:t>
            </a:r>
            <a:endParaRPr lang="en-US" dirty="0">
              <a:solidFill>
                <a:schemeClr val="bg1">
                  <a:lumMod val="75000"/>
                </a:schemeClr>
              </a:solidFill>
            </a:endParaRPr>
          </a:p>
        </p:txBody>
      </p:sp>
      <p:sp>
        <p:nvSpPr>
          <p:cNvPr id="4" name="Shape 1">
            <a:extLst>
              <a:ext uri="{FF2B5EF4-FFF2-40B4-BE49-F238E27FC236}">
                <a16:creationId xmlns:a16="http://schemas.microsoft.com/office/drawing/2014/main" id="{B93B95D0-ADEF-5A75-B7F5-CEEC91D61DF4}"/>
              </a:ext>
            </a:extLst>
          </p:cNvPr>
          <p:cNvSpPr/>
          <p:nvPr/>
        </p:nvSpPr>
        <p:spPr>
          <a:xfrm>
            <a:off x="6280190" y="6527094"/>
            <a:ext cx="396835" cy="396835"/>
          </a:xfrm>
          <a:prstGeom prst="roundRect">
            <a:avLst>
              <a:gd name="adj" fmla="val 24007"/>
            </a:avLst>
          </a:prstGeom>
          <a:solidFill>
            <a:srgbClr val="E1E1EA"/>
          </a:solidFill>
          <a:ln w="7620">
            <a:solidFill>
              <a:srgbClr val="C7C7D0"/>
            </a:solidFill>
            <a:prstDash val="solid"/>
          </a:ln>
        </p:spPr>
      </p:sp>
      <p:sp>
        <p:nvSpPr>
          <p:cNvPr id="5" name="Text 2">
            <a:extLst>
              <a:ext uri="{FF2B5EF4-FFF2-40B4-BE49-F238E27FC236}">
                <a16:creationId xmlns:a16="http://schemas.microsoft.com/office/drawing/2014/main" id="{23D9F43B-21ED-5F7C-F6B0-EFB69DD66804}"/>
              </a:ext>
            </a:extLst>
          </p:cNvPr>
          <p:cNvSpPr/>
          <p:nvPr/>
        </p:nvSpPr>
        <p:spPr>
          <a:xfrm>
            <a:off x="6903839" y="6527094"/>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Conclusion</a:t>
            </a:r>
            <a:endParaRPr lang="en-US" dirty="0">
              <a:solidFill>
                <a:schemeClr val="bg1">
                  <a:lumMod val="75000"/>
                </a:schemeClr>
              </a:solidFill>
            </a:endParaRPr>
          </a:p>
        </p:txBody>
      </p:sp>
      <p:pic>
        <p:nvPicPr>
          <p:cNvPr id="6" name="Image 0" descr="preencoded.png">
            <a:extLst>
              <a:ext uri="{FF2B5EF4-FFF2-40B4-BE49-F238E27FC236}">
                <a16:creationId xmlns:a16="http://schemas.microsoft.com/office/drawing/2014/main" id="{7AB9919C-20DE-26C0-DB5A-93445F946B71}"/>
              </a:ext>
            </a:extLst>
          </p:cNvPr>
          <p:cNvPicPr>
            <a:picLocks noChangeAspect="1"/>
          </p:cNvPicPr>
          <p:nvPr/>
        </p:nvPicPr>
        <p:blipFill>
          <a:blip r:embed="rId3"/>
          <a:stretch>
            <a:fillRect/>
          </a:stretch>
        </p:blipFill>
        <p:spPr>
          <a:xfrm>
            <a:off x="0" y="0"/>
            <a:ext cx="5486400" cy="8229600"/>
          </a:xfrm>
          <a:prstGeom prst="rect">
            <a:avLst/>
          </a:prstGeom>
        </p:spPr>
      </p:pic>
    </p:spTree>
    <p:extLst>
      <p:ext uri="{BB962C8B-B14F-4D97-AF65-F5344CB8AC3E}">
        <p14:creationId xmlns:p14="http://schemas.microsoft.com/office/powerpoint/2010/main" val="27923577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351365"/>
            <a:ext cx="7192685" cy="708779"/>
          </a:xfrm>
          <a:prstGeom prst="rect">
            <a:avLst/>
          </a:prstGeom>
          <a:noFill/>
          <a:ln/>
        </p:spPr>
        <p:txBody>
          <a:bodyPr wrap="none" lIns="0" tIns="0" rIns="0" bIns="0" rtlCol="0" anchor="t"/>
          <a:lstStyle/>
          <a:p>
            <a:pPr marL="0" indent="0">
              <a:lnSpc>
                <a:spcPts val="5550"/>
              </a:lnSpc>
              <a:buNone/>
            </a:pPr>
            <a:r>
              <a:rPr lang="en-US" sz="4450" b="1" dirty="0">
                <a:solidFill>
                  <a:srgbClr val="1B1B27"/>
                </a:solidFill>
                <a:latin typeface="Raleway" pitchFamily="34" charset="0"/>
                <a:ea typeface="Raleway" pitchFamily="34" charset="-122"/>
                <a:cs typeface="Raleway" pitchFamily="34" charset="-120"/>
              </a:rPr>
              <a:t>Objectifs de la mission</a:t>
            </a:r>
            <a:endParaRPr lang="en-US" sz="4450" b="1" dirty="0"/>
          </a:p>
        </p:txBody>
      </p:sp>
      <p:sp>
        <p:nvSpPr>
          <p:cNvPr id="4" name="Shape 1"/>
          <p:cNvSpPr/>
          <p:nvPr/>
        </p:nvSpPr>
        <p:spPr>
          <a:xfrm>
            <a:off x="6280190" y="3655457"/>
            <a:ext cx="396835" cy="396835"/>
          </a:xfrm>
          <a:prstGeom prst="roundRect">
            <a:avLst>
              <a:gd name="adj" fmla="val 24007"/>
            </a:avLst>
          </a:prstGeom>
          <a:solidFill>
            <a:srgbClr val="E1E1EA"/>
          </a:solidFill>
          <a:ln w="7620">
            <a:solidFill>
              <a:srgbClr val="C7C7D0"/>
            </a:solidFill>
            <a:prstDash val="solid"/>
          </a:ln>
        </p:spPr>
      </p:sp>
      <p:sp>
        <p:nvSpPr>
          <p:cNvPr id="5" name="Text 2"/>
          <p:cNvSpPr/>
          <p:nvPr/>
        </p:nvSpPr>
        <p:spPr>
          <a:xfrm>
            <a:off x="6903839" y="3655457"/>
            <a:ext cx="3041213" cy="1077218"/>
          </a:xfrm>
          <a:prstGeom prst="rect">
            <a:avLst/>
          </a:prstGeom>
          <a:noFill/>
          <a:ln/>
        </p:spPr>
        <p:txBody>
          <a:bodyPr wrap="square" lIns="0" tIns="0" rIns="0" bIns="0" rtlCol="0" anchor="t">
            <a:spAutoFit/>
          </a:bodyPr>
          <a:lstStyle/>
          <a:p>
            <a:pPr marL="0" indent="0" algn="just">
              <a:buNone/>
            </a:pPr>
            <a:r>
              <a:rPr lang="fr-FR" sz="1750" dirty="0">
                <a:solidFill>
                  <a:srgbClr val="3C3939"/>
                </a:solidFill>
                <a:latin typeface="Roboto" pitchFamily="34" charset="0"/>
                <a:ea typeface="Roboto" pitchFamily="34" charset="-122"/>
                <a:cs typeface="Roboto" pitchFamily="34" charset="-120"/>
              </a:rPr>
              <a:t>Construire un modèle de </a:t>
            </a:r>
            <a:r>
              <a:rPr lang="fr-FR" sz="1750" dirty="0" err="1">
                <a:solidFill>
                  <a:srgbClr val="3C3939"/>
                </a:solidFill>
                <a:latin typeface="Roboto" pitchFamily="34" charset="0"/>
                <a:ea typeface="Roboto" pitchFamily="34" charset="-122"/>
                <a:cs typeface="Roboto" pitchFamily="34" charset="-120"/>
              </a:rPr>
              <a:t>scoring</a:t>
            </a:r>
            <a:r>
              <a:rPr lang="fr-FR" sz="1750" dirty="0">
                <a:solidFill>
                  <a:srgbClr val="3C3939"/>
                </a:solidFill>
                <a:latin typeface="Roboto" pitchFamily="34" charset="0"/>
                <a:ea typeface="Roboto" pitchFamily="34" charset="-122"/>
                <a:cs typeface="Roboto" pitchFamily="34" charset="-120"/>
              </a:rPr>
              <a:t> qui donnera une prédiction sur la probabilité de faillite d'un client</a:t>
            </a:r>
            <a:r>
              <a:rPr lang="en-US" sz="1750" dirty="0">
                <a:solidFill>
                  <a:srgbClr val="3C3939"/>
                </a:solidFill>
                <a:latin typeface="Roboto" pitchFamily="34" charset="0"/>
                <a:ea typeface="Roboto" pitchFamily="34" charset="-122"/>
                <a:cs typeface="Roboto" pitchFamily="34" charset="-120"/>
              </a:rPr>
              <a:t>.</a:t>
            </a:r>
            <a:endParaRPr lang="en-US" sz="1750" dirty="0"/>
          </a:p>
        </p:txBody>
      </p:sp>
      <p:sp>
        <p:nvSpPr>
          <p:cNvPr id="6" name="Shape 3"/>
          <p:cNvSpPr/>
          <p:nvPr/>
        </p:nvSpPr>
        <p:spPr>
          <a:xfrm>
            <a:off x="10171867" y="3655457"/>
            <a:ext cx="396835" cy="396835"/>
          </a:xfrm>
          <a:prstGeom prst="roundRect">
            <a:avLst>
              <a:gd name="adj" fmla="val 24007"/>
            </a:avLst>
          </a:prstGeom>
          <a:solidFill>
            <a:srgbClr val="E1E1EA"/>
          </a:solidFill>
          <a:ln w="7620">
            <a:solidFill>
              <a:srgbClr val="C7C7D0"/>
            </a:solidFill>
            <a:prstDash val="solid"/>
          </a:ln>
        </p:spPr>
      </p:sp>
      <p:sp>
        <p:nvSpPr>
          <p:cNvPr id="7" name="Text 4"/>
          <p:cNvSpPr/>
          <p:nvPr/>
        </p:nvSpPr>
        <p:spPr>
          <a:xfrm>
            <a:off x="10795516" y="3655457"/>
            <a:ext cx="3041213" cy="1077218"/>
          </a:xfrm>
          <a:prstGeom prst="rect">
            <a:avLst/>
          </a:prstGeom>
          <a:noFill/>
          <a:ln/>
        </p:spPr>
        <p:txBody>
          <a:bodyPr wrap="square" lIns="0" tIns="0" rIns="0" bIns="0" rtlCol="0" anchor="t">
            <a:spAutoFit/>
          </a:bodyPr>
          <a:lstStyle/>
          <a:p>
            <a:pPr marL="0" indent="0">
              <a:buNone/>
            </a:pPr>
            <a:r>
              <a:rPr lang="fr-FR" sz="1750" dirty="0">
                <a:solidFill>
                  <a:srgbClr val="3C3939"/>
                </a:solidFill>
                <a:latin typeface="Roboto" pitchFamily="34" charset="0"/>
                <a:ea typeface="Roboto" pitchFamily="34" charset="-122"/>
                <a:cs typeface="Roboto" pitchFamily="34" charset="-120"/>
              </a:rPr>
              <a:t>Analyser les </a:t>
            </a:r>
            <a:r>
              <a:rPr lang="fr-FR" sz="1750" dirty="0" err="1">
                <a:solidFill>
                  <a:srgbClr val="3C3939"/>
                </a:solidFill>
                <a:latin typeface="Roboto" pitchFamily="34" charset="0"/>
                <a:ea typeface="Roboto" pitchFamily="34" charset="-122"/>
                <a:cs typeface="Roboto" pitchFamily="34" charset="-120"/>
              </a:rPr>
              <a:t>features</a:t>
            </a:r>
            <a:r>
              <a:rPr lang="fr-FR" sz="1750" dirty="0">
                <a:solidFill>
                  <a:srgbClr val="3C3939"/>
                </a:solidFill>
                <a:latin typeface="Roboto" pitchFamily="34" charset="0"/>
                <a:ea typeface="Roboto" pitchFamily="34" charset="-122"/>
                <a:cs typeface="Roboto" pitchFamily="34" charset="-120"/>
              </a:rPr>
              <a:t> qui contribuent le plus au modèle</a:t>
            </a:r>
            <a:r>
              <a:rPr lang="en-US" sz="1750" dirty="0">
                <a:solidFill>
                  <a:srgbClr val="3C3939"/>
                </a:solidFill>
                <a:latin typeface="Roboto" pitchFamily="34" charset="0"/>
                <a:ea typeface="Roboto" pitchFamily="34" charset="-122"/>
                <a:cs typeface="Roboto" pitchFamily="34" charset="-120"/>
              </a:rPr>
              <a:t> a</a:t>
            </a:r>
            <a:r>
              <a:rPr lang="fr-FR" sz="1750" dirty="0">
                <a:solidFill>
                  <a:srgbClr val="3C3939"/>
                </a:solidFill>
                <a:latin typeface="Roboto" pitchFamily="34" charset="0"/>
                <a:ea typeface="Roboto" pitchFamily="34" charset="-122"/>
                <a:cs typeface="Roboto" pitchFamily="34" charset="-120"/>
              </a:rPr>
              <a:t>fin de permettre de mieux comprendre le score attribué.</a:t>
            </a:r>
            <a:endParaRPr lang="en-US" sz="1750" dirty="0"/>
          </a:p>
        </p:txBody>
      </p:sp>
      <p:sp>
        <p:nvSpPr>
          <p:cNvPr id="8" name="Shape 5"/>
          <p:cNvSpPr/>
          <p:nvPr/>
        </p:nvSpPr>
        <p:spPr>
          <a:xfrm>
            <a:off x="6280190" y="5289129"/>
            <a:ext cx="396835" cy="396835"/>
          </a:xfrm>
          <a:prstGeom prst="roundRect">
            <a:avLst>
              <a:gd name="adj" fmla="val 24007"/>
            </a:avLst>
          </a:prstGeom>
          <a:solidFill>
            <a:srgbClr val="E1E1EA"/>
          </a:solidFill>
          <a:ln w="7620">
            <a:solidFill>
              <a:srgbClr val="C7C7D0"/>
            </a:solidFill>
            <a:prstDash val="solid"/>
          </a:ln>
        </p:spPr>
      </p:sp>
      <p:sp>
        <p:nvSpPr>
          <p:cNvPr id="9" name="Text 6"/>
          <p:cNvSpPr/>
          <p:nvPr/>
        </p:nvSpPr>
        <p:spPr>
          <a:xfrm>
            <a:off x="6903839" y="5289129"/>
            <a:ext cx="6932890" cy="538609"/>
          </a:xfrm>
          <a:prstGeom prst="rect">
            <a:avLst/>
          </a:prstGeom>
          <a:noFill/>
          <a:ln/>
        </p:spPr>
        <p:txBody>
          <a:bodyPr wrap="square" lIns="0" tIns="0" rIns="0" bIns="0" rtlCol="0" anchor="t">
            <a:spAutoFit/>
          </a:bodyPr>
          <a:lstStyle/>
          <a:p>
            <a:pPr marL="0" indent="0" algn="just">
              <a:buNone/>
            </a:pPr>
            <a:r>
              <a:rPr lang="fr-FR" sz="1750" dirty="0">
                <a:solidFill>
                  <a:srgbClr val="3C3939"/>
                </a:solidFill>
                <a:latin typeface="Roboto" pitchFamily="34" charset="0"/>
                <a:ea typeface="Roboto" pitchFamily="34" charset="-122"/>
                <a:cs typeface="Roboto" pitchFamily="34" charset="-120"/>
              </a:rPr>
              <a:t>Mettre en production le modèle de </a:t>
            </a:r>
            <a:r>
              <a:rPr lang="fr-FR" sz="1750" dirty="0" err="1">
                <a:solidFill>
                  <a:srgbClr val="3C3939"/>
                </a:solidFill>
                <a:latin typeface="Roboto" pitchFamily="34" charset="0"/>
                <a:ea typeface="Roboto" pitchFamily="34" charset="-122"/>
                <a:cs typeface="Roboto" pitchFamily="34" charset="-120"/>
              </a:rPr>
              <a:t>scoring</a:t>
            </a:r>
            <a:r>
              <a:rPr lang="fr-FR" sz="1750" dirty="0">
                <a:solidFill>
                  <a:srgbClr val="3C3939"/>
                </a:solidFill>
                <a:latin typeface="Roboto" pitchFamily="34" charset="0"/>
                <a:ea typeface="Roboto" pitchFamily="34" charset="-122"/>
                <a:cs typeface="Roboto" pitchFamily="34" charset="-120"/>
              </a:rPr>
              <a:t> de prédiction à l’aide d’une API</a:t>
            </a:r>
            <a:r>
              <a:rPr lang="en-US" sz="1750" dirty="0">
                <a:solidFill>
                  <a:srgbClr val="3C3939"/>
                </a:solidFill>
                <a:latin typeface="Roboto" pitchFamily="34" charset="0"/>
                <a:ea typeface="Roboto" pitchFamily="34" charset="-122"/>
                <a:cs typeface="Roboto" pitchFamily="34" charset="-120"/>
              </a:rPr>
              <a:t>.</a:t>
            </a:r>
            <a:endParaRPr lang="en-US" sz="1750" dirty="0"/>
          </a:p>
        </p:txBody>
      </p:sp>
      <p:sp>
        <p:nvSpPr>
          <p:cNvPr id="10" name="Shape 5">
            <a:extLst>
              <a:ext uri="{FF2B5EF4-FFF2-40B4-BE49-F238E27FC236}">
                <a16:creationId xmlns:a16="http://schemas.microsoft.com/office/drawing/2014/main" id="{3B51229C-43C5-8D5C-65DB-A3E1BEF750CE}"/>
              </a:ext>
            </a:extLst>
          </p:cNvPr>
          <p:cNvSpPr/>
          <p:nvPr/>
        </p:nvSpPr>
        <p:spPr>
          <a:xfrm>
            <a:off x="6280190" y="6179007"/>
            <a:ext cx="396835" cy="396835"/>
          </a:xfrm>
          <a:prstGeom prst="roundRect">
            <a:avLst>
              <a:gd name="adj" fmla="val 24007"/>
            </a:avLst>
          </a:prstGeom>
          <a:solidFill>
            <a:srgbClr val="E1E1EA"/>
          </a:solidFill>
          <a:ln w="7620">
            <a:solidFill>
              <a:srgbClr val="C7C7D0"/>
            </a:solidFill>
            <a:prstDash val="solid"/>
          </a:ln>
        </p:spPr>
      </p:sp>
      <p:sp>
        <p:nvSpPr>
          <p:cNvPr id="11" name="Text 6">
            <a:extLst>
              <a:ext uri="{FF2B5EF4-FFF2-40B4-BE49-F238E27FC236}">
                <a16:creationId xmlns:a16="http://schemas.microsoft.com/office/drawing/2014/main" id="{FC744FC6-A612-1D6B-11AC-46907B4FBBAA}"/>
              </a:ext>
            </a:extLst>
          </p:cNvPr>
          <p:cNvSpPr/>
          <p:nvPr/>
        </p:nvSpPr>
        <p:spPr>
          <a:xfrm>
            <a:off x="6903839" y="6179007"/>
            <a:ext cx="6932890" cy="538609"/>
          </a:xfrm>
          <a:prstGeom prst="rect">
            <a:avLst/>
          </a:prstGeom>
          <a:noFill/>
          <a:ln/>
        </p:spPr>
        <p:txBody>
          <a:bodyPr wrap="square" lIns="0" tIns="0" rIns="0" bIns="0" rtlCol="0" anchor="t">
            <a:spAutoFit/>
          </a:bodyPr>
          <a:lstStyle/>
          <a:p>
            <a:pPr marL="0" indent="0" algn="just">
              <a:buNone/>
            </a:pPr>
            <a:r>
              <a:rPr lang="fr-FR" sz="1750" dirty="0">
                <a:solidFill>
                  <a:srgbClr val="3C3939"/>
                </a:solidFill>
                <a:latin typeface="Roboto" pitchFamily="34" charset="0"/>
                <a:ea typeface="Roboto" pitchFamily="34" charset="-122"/>
                <a:cs typeface="Roboto" pitchFamily="34" charset="-120"/>
              </a:rPr>
              <a:t>Mettre en œuvre une approche globale </a:t>
            </a:r>
            <a:r>
              <a:rPr lang="fr-FR" sz="1750" dirty="0" err="1">
                <a:solidFill>
                  <a:srgbClr val="3C3939"/>
                </a:solidFill>
                <a:latin typeface="Roboto" pitchFamily="34" charset="0"/>
                <a:ea typeface="Roboto" pitchFamily="34" charset="-122"/>
                <a:cs typeface="Roboto" pitchFamily="34" charset="-120"/>
              </a:rPr>
              <a:t>MLOps</a:t>
            </a:r>
            <a:r>
              <a:rPr lang="fr-FR" sz="1750" dirty="0">
                <a:solidFill>
                  <a:srgbClr val="3C3939"/>
                </a:solidFill>
                <a:latin typeface="Roboto" pitchFamily="34" charset="0"/>
                <a:ea typeface="Roboto" pitchFamily="34" charset="-122"/>
                <a:cs typeface="Roboto" pitchFamily="34" charset="-120"/>
              </a:rPr>
              <a:t> de bout en bout, du </a:t>
            </a:r>
            <a:r>
              <a:rPr lang="fr-FR" sz="1750" dirty="0" err="1">
                <a:solidFill>
                  <a:srgbClr val="3C3939"/>
                </a:solidFill>
                <a:latin typeface="Roboto" pitchFamily="34" charset="0"/>
                <a:ea typeface="Roboto" pitchFamily="34" charset="-122"/>
                <a:cs typeface="Roboto" pitchFamily="34" charset="-120"/>
              </a:rPr>
              <a:t>tracking</a:t>
            </a:r>
            <a:r>
              <a:rPr lang="fr-FR" sz="1750" dirty="0">
                <a:solidFill>
                  <a:srgbClr val="3C3939"/>
                </a:solidFill>
                <a:latin typeface="Roboto" pitchFamily="34" charset="0"/>
                <a:ea typeface="Roboto" pitchFamily="34" charset="-122"/>
                <a:cs typeface="Roboto" pitchFamily="34" charset="-120"/>
              </a:rPr>
              <a:t> des expérimentations à l’analyse en production du data drift</a:t>
            </a:r>
            <a:r>
              <a:rPr lang="en-US" sz="1750" dirty="0">
                <a:solidFill>
                  <a:srgbClr val="3C3939"/>
                </a:solidFill>
                <a:latin typeface="Roboto" pitchFamily="34" charset="0"/>
                <a:ea typeface="Roboto" pitchFamily="34" charset="-122"/>
                <a:cs typeface="Roboto" pitchFamily="34" charset="-120"/>
              </a:rPr>
              <a:t>.</a:t>
            </a:r>
            <a:endParaRPr lang="en-US" sz="17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6280190" y="642912"/>
            <a:ext cx="7556421" cy="686213"/>
          </a:xfrm>
          <a:prstGeom prst="rect">
            <a:avLst/>
          </a:prstGeom>
          <a:noFill/>
          <a:ln/>
        </p:spPr>
        <p:txBody>
          <a:bodyPr wrap="square" lIns="0" tIns="0" rIns="0" bIns="0" rtlCol="0" anchor="t">
            <a:spAutoFit/>
          </a:bodyPr>
          <a:lstStyle/>
          <a:p>
            <a:pPr marL="0" indent="0">
              <a:lnSpc>
                <a:spcPts val="5550"/>
              </a:lnSpc>
              <a:buNone/>
            </a:pPr>
            <a:r>
              <a:rPr lang="en-US" sz="4450" b="1" dirty="0" err="1">
                <a:solidFill>
                  <a:srgbClr val="1B1B27"/>
                </a:solidFill>
                <a:latin typeface="Raleway" pitchFamily="34" charset="0"/>
                <a:ea typeface="Raleway" pitchFamily="34" charset="-122"/>
                <a:cs typeface="Raleway" pitchFamily="34" charset="-120"/>
              </a:rPr>
              <a:t>Sommaire</a:t>
            </a:r>
            <a:endParaRPr lang="en-US" sz="4450" b="1" dirty="0"/>
          </a:p>
        </p:txBody>
      </p:sp>
      <p:sp>
        <p:nvSpPr>
          <p:cNvPr id="10" name="Shape 1">
            <a:extLst>
              <a:ext uri="{FF2B5EF4-FFF2-40B4-BE49-F238E27FC236}">
                <a16:creationId xmlns:a16="http://schemas.microsoft.com/office/drawing/2014/main" id="{9927FEB7-3992-DB6A-CCBF-6BE9A02E8C65}"/>
              </a:ext>
            </a:extLst>
          </p:cNvPr>
          <p:cNvSpPr/>
          <p:nvPr/>
        </p:nvSpPr>
        <p:spPr>
          <a:xfrm>
            <a:off x="6280190" y="1583589"/>
            <a:ext cx="396835" cy="396835"/>
          </a:xfrm>
          <a:prstGeom prst="roundRect">
            <a:avLst>
              <a:gd name="adj" fmla="val 24007"/>
            </a:avLst>
          </a:prstGeom>
          <a:solidFill>
            <a:srgbClr val="E1E1EA"/>
          </a:solidFill>
          <a:ln w="7620">
            <a:solidFill>
              <a:srgbClr val="C7C7D0"/>
            </a:solidFill>
            <a:prstDash val="solid"/>
          </a:ln>
        </p:spPr>
      </p:sp>
      <p:sp>
        <p:nvSpPr>
          <p:cNvPr id="11" name="Text 2">
            <a:extLst>
              <a:ext uri="{FF2B5EF4-FFF2-40B4-BE49-F238E27FC236}">
                <a16:creationId xmlns:a16="http://schemas.microsoft.com/office/drawing/2014/main" id="{0893340C-B48B-31E9-3AE8-DE62CA4046DE}"/>
              </a:ext>
            </a:extLst>
          </p:cNvPr>
          <p:cNvSpPr/>
          <p:nvPr/>
        </p:nvSpPr>
        <p:spPr>
          <a:xfrm>
            <a:off x="6903839" y="1583589"/>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Présentation</a:t>
            </a:r>
            <a:r>
              <a:rPr lang="en-US" dirty="0">
                <a:solidFill>
                  <a:schemeClr val="bg1">
                    <a:lumMod val="75000"/>
                  </a:schemeClr>
                </a:solidFill>
                <a:latin typeface="Roboto" pitchFamily="34" charset="0"/>
                <a:ea typeface="Roboto" pitchFamily="34" charset="-122"/>
                <a:cs typeface="Roboto" pitchFamily="34" charset="-120"/>
              </a:rPr>
              <a:t> du </a:t>
            </a:r>
            <a:r>
              <a:rPr lang="en-US" dirty="0" err="1">
                <a:solidFill>
                  <a:schemeClr val="bg1">
                    <a:lumMod val="75000"/>
                  </a:schemeClr>
                </a:solidFill>
                <a:latin typeface="Roboto" pitchFamily="34" charset="0"/>
                <a:ea typeface="Roboto" pitchFamily="34" charset="-122"/>
                <a:cs typeface="Roboto" pitchFamily="34" charset="-120"/>
              </a:rPr>
              <a:t>contexte</a:t>
            </a:r>
            <a:endParaRPr lang="en-US" dirty="0">
              <a:solidFill>
                <a:schemeClr val="bg1">
                  <a:lumMod val="75000"/>
                </a:schemeClr>
              </a:solidFill>
            </a:endParaRPr>
          </a:p>
        </p:txBody>
      </p:sp>
      <p:sp>
        <p:nvSpPr>
          <p:cNvPr id="12" name="Shape 1">
            <a:extLst>
              <a:ext uri="{FF2B5EF4-FFF2-40B4-BE49-F238E27FC236}">
                <a16:creationId xmlns:a16="http://schemas.microsoft.com/office/drawing/2014/main" id="{86BEB861-8017-8AA9-D03C-8FAA5EBE1ED8}"/>
              </a:ext>
            </a:extLst>
          </p:cNvPr>
          <p:cNvSpPr/>
          <p:nvPr/>
        </p:nvSpPr>
        <p:spPr>
          <a:xfrm>
            <a:off x="6280190" y="2407707"/>
            <a:ext cx="396835" cy="396835"/>
          </a:xfrm>
          <a:prstGeom prst="roundRect">
            <a:avLst>
              <a:gd name="adj" fmla="val 24007"/>
            </a:avLst>
          </a:prstGeom>
          <a:solidFill>
            <a:srgbClr val="E1E1EA"/>
          </a:solidFill>
          <a:ln w="7620">
            <a:solidFill>
              <a:srgbClr val="C7C7D0"/>
            </a:solidFill>
            <a:prstDash val="solid"/>
          </a:ln>
        </p:spPr>
      </p:sp>
      <p:sp>
        <p:nvSpPr>
          <p:cNvPr id="13" name="Text 2">
            <a:extLst>
              <a:ext uri="{FF2B5EF4-FFF2-40B4-BE49-F238E27FC236}">
                <a16:creationId xmlns:a16="http://schemas.microsoft.com/office/drawing/2014/main" id="{D9C88D86-D633-484F-2017-1C1BB8FE727D}"/>
              </a:ext>
            </a:extLst>
          </p:cNvPr>
          <p:cNvSpPr/>
          <p:nvPr/>
        </p:nvSpPr>
        <p:spPr>
          <a:xfrm>
            <a:off x="6903839" y="2407707"/>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Objectifs</a:t>
            </a:r>
            <a:r>
              <a:rPr lang="en-US" dirty="0">
                <a:solidFill>
                  <a:schemeClr val="bg1">
                    <a:lumMod val="75000"/>
                  </a:schemeClr>
                </a:solidFill>
                <a:latin typeface="Roboto" pitchFamily="34" charset="0"/>
                <a:ea typeface="Roboto" pitchFamily="34" charset="-122"/>
                <a:cs typeface="Roboto" pitchFamily="34" charset="-120"/>
              </a:rPr>
              <a:t> de la mission</a:t>
            </a:r>
            <a:endParaRPr lang="en-US" dirty="0">
              <a:solidFill>
                <a:schemeClr val="bg1">
                  <a:lumMod val="75000"/>
                </a:schemeClr>
              </a:solidFill>
            </a:endParaRPr>
          </a:p>
        </p:txBody>
      </p:sp>
      <p:sp>
        <p:nvSpPr>
          <p:cNvPr id="14" name="Shape 1">
            <a:extLst>
              <a:ext uri="{FF2B5EF4-FFF2-40B4-BE49-F238E27FC236}">
                <a16:creationId xmlns:a16="http://schemas.microsoft.com/office/drawing/2014/main" id="{79404DB7-D1AC-61BE-FFDC-AC2A675EBE13}"/>
              </a:ext>
            </a:extLst>
          </p:cNvPr>
          <p:cNvSpPr/>
          <p:nvPr/>
        </p:nvSpPr>
        <p:spPr>
          <a:xfrm>
            <a:off x="6280190" y="3231825"/>
            <a:ext cx="396835" cy="396835"/>
          </a:xfrm>
          <a:prstGeom prst="roundRect">
            <a:avLst>
              <a:gd name="adj" fmla="val 24007"/>
            </a:avLst>
          </a:prstGeom>
          <a:solidFill>
            <a:srgbClr val="E1E1EA"/>
          </a:solidFill>
          <a:ln w="7620">
            <a:solidFill>
              <a:srgbClr val="C7C7D0"/>
            </a:solidFill>
            <a:prstDash val="solid"/>
          </a:ln>
        </p:spPr>
      </p:sp>
      <p:sp>
        <p:nvSpPr>
          <p:cNvPr id="15" name="Text 2">
            <a:extLst>
              <a:ext uri="{FF2B5EF4-FFF2-40B4-BE49-F238E27FC236}">
                <a16:creationId xmlns:a16="http://schemas.microsoft.com/office/drawing/2014/main" id="{7032D139-C284-45D3-F05C-FB21ADAE427C}"/>
              </a:ext>
            </a:extLst>
          </p:cNvPr>
          <p:cNvSpPr/>
          <p:nvPr/>
        </p:nvSpPr>
        <p:spPr>
          <a:xfrm>
            <a:off x="6903839" y="3231825"/>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rgbClr val="3C3939"/>
                </a:solidFill>
                <a:latin typeface="Roboto" pitchFamily="34" charset="0"/>
                <a:ea typeface="Roboto" pitchFamily="34" charset="-122"/>
              </a:rPr>
              <a:t>Modélisation</a:t>
            </a:r>
            <a:endParaRPr lang="en-US" dirty="0"/>
          </a:p>
        </p:txBody>
      </p:sp>
      <p:sp>
        <p:nvSpPr>
          <p:cNvPr id="16" name="Shape 1">
            <a:extLst>
              <a:ext uri="{FF2B5EF4-FFF2-40B4-BE49-F238E27FC236}">
                <a16:creationId xmlns:a16="http://schemas.microsoft.com/office/drawing/2014/main" id="{5939FBD0-1CDE-E38B-8CB4-B4FA941BEA2F}"/>
              </a:ext>
            </a:extLst>
          </p:cNvPr>
          <p:cNvSpPr/>
          <p:nvPr/>
        </p:nvSpPr>
        <p:spPr>
          <a:xfrm>
            <a:off x="6280190" y="4055943"/>
            <a:ext cx="396835" cy="396835"/>
          </a:xfrm>
          <a:prstGeom prst="roundRect">
            <a:avLst>
              <a:gd name="adj" fmla="val 24007"/>
            </a:avLst>
          </a:prstGeom>
          <a:solidFill>
            <a:srgbClr val="E1E1EA"/>
          </a:solidFill>
          <a:ln w="7620">
            <a:solidFill>
              <a:srgbClr val="C7C7D0"/>
            </a:solidFill>
            <a:prstDash val="solid"/>
          </a:ln>
        </p:spPr>
      </p:sp>
      <p:sp>
        <p:nvSpPr>
          <p:cNvPr id="17" name="Text 2">
            <a:extLst>
              <a:ext uri="{FF2B5EF4-FFF2-40B4-BE49-F238E27FC236}">
                <a16:creationId xmlns:a16="http://schemas.microsoft.com/office/drawing/2014/main" id="{731CBA10-DF0D-4085-BCB3-35557FFA2853}"/>
              </a:ext>
            </a:extLst>
          </p:cNvPr>
          <p:cNvSpPr/>
          <p:nvPr/>
        </p:nvSpPr>
        <p:spPr>
          <a:xfrm>
            <a:off x="6903839" y="4055943"/>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Pipeline de </a:t>
            </a:r>
            <a:r>
              <a:rPr lang="en-US" dirty="0" err="1">
                <a:solidFill>
                  <a:schemeClr val="bg1">
                    <a:lumMod val="75000"/>
                  </a:schemeClr>
                </a:solidFill>
                <a:latin typeface="Roboto" pitchFamily="34" charset="0"/>
                <a:ea typeface="Roboto" pitchFamily="34" charset="-122"/>
                <a:cs typeface="Roboto" pitchFamily="34" charset="-120"/>
              </a:rPr>
              <a:t>déploiement</a:t>
            </a:r>
            <a:endParaRPr lang="en-US" dirty="0">
              <a:solidFill>
                <a:schemeClr val="bg1">
                  <a:lumMod val="75000"/>
                </a:schemeClr>
              </a:solidFill>
            </a:endParaRPr>
          </a:p>
        </p:txBody>
      </p:sp>
      <p:sp>
        <p:nvSpPr>
          <p:cNvPr id="18" name="Shape 1">
            <a:extLst>
              <a:ext uri="{FF2B5EF4-FFF2-40B4-BE49-F238E27FC236}">
                <a16:creationId xmlns:a16="http://schemas.microsoft.com/office/drawing/2014/main" id="{D697F748-5A55-E3D9-B31D-2B18E73837A6}"/>
              </a:ext>
            </a:extLst>
          </p:cNvPr>
          <p:cNvSpPr/>
          <p:nvPr/>
        </p:nvSpPr>
        <p:spPr>
          <a:xfrm>
            <a:off x="6280190" y="4879660"/>
            <a:ext cx="396835" cy="396835"/>
          </a:xfrm>
          <a:prstGeom prst="roundRect">
            <a:avLst>
              <a:gd name="adj" fmla="val 24007"/>
            </a:avLst>
          </a:prstGeom>
          <a:solidFill>
            <a:srgbClr val="E1E1EA"/>
          </a:solidFill>
          <a:ln w="7620">
            <a:solidFill>
              <a:srgbClr val="C7C7D0"/>
            </a:solidFill>
            <a:prstDash val="solid"/>
          </a:ln>
        </p:spPr>
      </p:sp>
      <p:sp>
        <p:nvSpPr>
          <p:cNvPr id="19" name="Text 2">
            <a:extLst>
              <a:ext uri="{FF2B5EF4-FFF2-40B4-BE49-F238E27FC236}">
                <a16:creationId xmlns:a16="http://schemas.microsoft.com/office/drawing/2014/main" id="{776B3576-2E12-9686-C031-0F499B2DFE89}"/>
              </a:ext>
            </a:extLst>
          </p:cNvPr>
          <p:cNvSpPr/>
          <p:nvPr/>
        </p:nvSpPr>
        <p:spPr>
          <a:xfrm>
            <a:off x="6903839" y="4879660"/>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Data drift</a:t>
            </a:r>
            <a:endParaRPr lang="en-US" dirty="0">
              <a:solidFill>
                <a:schemeClr val="bg1">
                  <a:lumMod val="75000"/>
                </a:schemeClr>
              </a:solidFill>
            </a:endParaRPr>
          </a:p>
        </p:txBody>
      </p:sp>
      <p:sp>
        <p:nvSpPr>
          <p:cNvPr id="20" name="Shape 1">
            <a:extLst>
              <a:ext uri="{FF2B5EF4-FFF2-40B4-BE49-F238E27FC236}">
                <a16:creationId xmlns:a16="http://schemas.microsoft.com/office/drawing/2014/main" id="{A2A67264-2527-CE0B-9BAB-0D58D22C2231}"/>
              </a:ext>
            </a:extLst>
          </p:cNvPr>
          <p:cNvSpPr/>
          <p:nvPr/>
        </p:nvSpPr>
        <p:spPr>
          <a:xfrm>
            <a:off x="6280190" y="5703377"/>
            <a:ext cx="396835" cy="396835"/>
          </a:xfrm>
          <a:prstGeom prst="roundRect">
            <a:avLst>
              <a:gd name="adj" fmla="val 24007"/>
            </a:avLst>
          </a:prstGeom>
          <a:solidFill>
            <a:srgbClr val="E1E1EA"/>
          </a:solidFill>
          <a:ln w="7620">
            <a:solidFill>
              <a:srgbClr val="C7C7D0"/>
            </a:solidFill>
            <a:prstDash val="solid"/>
          </a:ln>
        </p:spPr>
      </p:sp>
      <p:sp>
        <p:nvSpPr>
          <p:cNvPr id="21" name="Text 2">
            <a:extLst>
              <a:ext uri="{FF2B5EF4-FFF2-40B4-BE49-F238E27FC236}">
                <a16:creationId xmlns:a16="http://schemas.microsoft.com/office/drawing/2014/main" id="{D9021A81-B1AB-7C9B-6E39-48803D36D5E7}"/>
              </a:ext>
            </a:extLst>
          </p:cNvPr>
          <p:cNvSpPr/>
          <p:nvPr/>
        </p:nvSpPr>
        <p:spPr>
          <a:xfrm>
            <a:off x="6903839" y="5703377"/>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Test de </a:t>
            </a:r>
            <a:r>
              <a:rPr lang="en-US" dirty="0" err="1">
                <a:solidFill>
                  <a:schemeClr val="bg1">
                    <a:lumMod val="75000"/>
                  </a:schemeClr>
                </a:solidFill>
                <a:latin typeface="Roboto" pitchFamily="34" charset="0"/>
                <a:ea typeface="Roboto" pitchFamily="34" charset="-122"/>
                <a:cs typeface="Roboto" pitchFamily="34" charset="-120"/>
              </a:rPr>
              <a:t>l’API</a:t>
            </a:r>
            <a:endParaRPr lang="en-US" dirty="0">
              <a:solidFill>
                <a:schemeClr val="bg1">
                  <a:lumMod val="75000"/>
                </a:schemeClr>
              </a:solidFill>
            </a:endParaRPr>
          </a:p>
        </p:txBody>
      </p:sp>
      <p:sp>
        <p:nvSpPr>
          <p:cNvPr id="4" name="Shape 1">
            <a:extLst>
              <a:ext uri="{FF2B5EF4-FFF2-40B4-BE49-F238E27FC236}">
                <a16:creationId xmlns:a16="http://schemas.microsoft.com/office/drawing/2014/main" id="{B93B95D0-ADEF-5A75-B7F5-CEEC91D61DF4}"/>
              </a:ext>
            </a:extLst>
          </p:cNvPr>
          <p:cNvSpPr/>
          <p:nvPr/>
        </p:nvSpPr>
        <p:spPr>
          <a:xfrm>
            <a:off x="6280190" y="6527094"/>
            <a:ext cx="396835" cy="396835"/>
          </a:xfrm>
          <a:prstGeom prst="roundRect">
            <a:avLst>
              <a:gd name="adj" fmla="val 24007"/>
            </a:avLst>
          </a:prstGeom>
          <a:solidFill>
            <a:srgbClr val="E1E1EA"/>
          </a:solidFill>
          <a:ln w="7620">
            <a:solidFill>
              <a:srgbClr val="C7C7D0"/>
            </a:solidFill>
            <a:prstDash val="solid"/>
          </a:ln>
        </p:spPr>
      </p:sp>
      <p:sp>
        <p:nvSpPr>
          <p:cNvPr id="5" name="Text 2">
            <a:extLst>
              <a:ext uri="{FF2B5EF4-FFF2-40B4-BE49-F238E27FC236}">
                <a16:creationId xmlns:a16="http://schemas.microsoft.com/office/drawing/2014/main" id="{23D9F43B-21ED-5F7C-F6B0-EFB69DD66804}"/>
              </a:ext>
            </a:extLst>
          </p:cNvPr>
          <p:cNvSpPr/>
          <p:nvPr/>
        </p:nvSpPr>
        <p:spPr>
          <a:xfrm>
            <a:off x="6903839" y="6527094"/>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Conclusion</a:t>
            </a:r>
            <a:endParaRPr lang="en-US" dirty="0">
              <a:solidFill>
                <a:schemeClr val="bg1">
                  <a:lumMod val="75000"/>
                </a:schemeClr>
              </a:solidFill>
            </a:endParaRPr>
          </a:p>
        </p:txBody>
      </p:sp>
      <p:pic>
        <p:nvPicPr>
          <p:cNvPr id="6" name="Image 0" descr="preencoded.png">
            <a:extLst>
              <a:ext uri="{FF2B5EF4-FFF2-40B4-BE49-F238E27FC236}">
                <a16:creationId xmlns:a16="http://schemas.microsoft.com/office/drawing/2014/main" id="{7AB9919C-20DE-26C0-DB5A-93445F946B71}"/>
              </a:ext>
            </a:extLst>
          </p:cNvPr>
          <p:cNvPicPr>
            <a:picLocks noChangeAspect="1"/>
          </p:cNvPicPr>
          <p:nvPr/>
        </p:nvPicPr>
        <p:blipFill>
          <a:blip r:embed="rId3"/>
          <a:stretch>
            <a:fillRect/>
          </a:stretch>
        </p:blipFill>
        <p:spPr>
          <a:xfrm>
            <a:off x="0" y="0"/>
            <a:ext cx="5486400" cy="8229600"/>
          </a:xfrm>
          <a:prstGeom prst="rect">
            <a:avLst/>
          </a:prstGeom>
        </p:spPr>
      </p:pic>
    </p:spTree>
    <p:extLst>
      <p:ext uri="{BB962C8B-B14F-4D97-AF65-F5344CB8AC3E}">
        <p14:creationId xmlns:p14="http://schemas.microsoft.com/office/powerpoint/2010/main" val="41522999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509229" y="427255"/>
            <a:ext cx="13598658" cy="708779"/>
          </a:xfrm>
          <a:prstGeom prst="rect">
            <a:avLst/>
          </a:prstGeom>
          <a:noFill/>
          <a:ln/>
        </p:spPr>
        <p:txBody>
          <a:bodyPr wrap="none" lIns="0" tIns="0" rIns="0" bIns="0" rtlCol="0" anchor="t"/>
          <a:lstStyle/>
          <a:p>
            <a:pPr marL="0" indent="0">
              <a:lnSpc>
                <a:spcPts val="5550"/>
              </a:lnSpc>
              <a:buNone/>
            </a:pPr>
            <a:r>
              <a:rPr lang="en-US" sz="4450" b="1" dirty="0" err="1">
                <a:solidFill>
                  <a:srgbClr val="1B1B27"/>
                </a:solidFill>
                <a:latin typeface="Raleway" pitchFamily="34" charset="0"/>
                <a:ea typeface="Raleway" pitchFamily="34" charset="-122"/>
                <a:cs typeface="Raleway" pitchFamily="34" charset="-120"/>
              </a:rPr>
              <a:t>Modélisation</a:t>
            </a:r>
            <a:endParaRPr lang="en-US" sz="4450" b="1" dirty="0"/>
          </a:p>
        </p:txBody>
      </p:sp>
      <p:sp>
        <p:nvSpPr>
          <p:cNvPr id="5" name="Text 1">
            <a:extLst>
              <a:ext uri="{FF2B5EF4-FFF2-40B4-BE49-F238E27FC236}">
                <a16:creationId xmlns:a16="http://schemas.microsoft.com/office/drawing/2014/main" id="{ED4105B0-AC29-8E9E-1A4D-EE0AD5ECC764}"/>
              </a:ext>
            </a:extLst>
          </p:cNvPr>
          <p:cNvSpPr/>
          <p:nvPr/>
        </p:nvSpPr>
        <p:spPr>
          <a:xfrm>
            <a:off x="509230" y="1382613"/>
            <a:ext cx="6237090" cy="1078821"/>
          </a:xfrm>
          <a:prstGeom prst="rect">
            <a:avLst/>
          </a:prstGeom>
          <a:noFill/>
          <a:ln/>
        </p:spPr>
        <p:txBody>
          <a:bodyPr wrap="square" lIns="0" tIns="0" rIns="0" bIns="0" rtlCol="0" anchor="t">
            <a:spAutoFit/>
          </a:bodyPr>
          <a:lstStyle/>
          <a:p>
            <a:pPr marL="285750" indent="-285750" algn="just">
              <a:lnSpc>
                <a:spcPts val="2850"/>
              </a:lnSpc>
              <a:buFont typeface="Wingdings" panose="05000000000000000000" pitchFamily="2" charset="2"/>
              <a:buChar char="§"/>
            </a:pPr>
            <a:r>
              <a:rPr lang="fr-FR" sz="1750" b="1" dirty="0">
                <a:solidFill>
                  <a:srgbClr val="3C3939"/>
                </a:solidFill>
                <a:latin typeface="Roboto" pitchFamily="34" charset="0"/>
                <a:ea typeface="Roboto" pitchFamily="34" charset="-122"/>
                <a:cs typeface="Roboto" pitchFamily="34" charset="-120"/>
              </a:rPr>
              <a:t>XXX</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XXX</a:t>
            </a:r>
          </a:p>
          <a:p>
            <a:pPr marL="742950" lvl="1" indent="-285750" algn="just">
              <a:lnSpc>
                <a:spcPts val="2850"/>
              </a:lnSpc>
              <a:buFont typeface="Wingdings" panose="05000000000000000000" pitchFamily="2" charset="2"/>
              <a:buChar char="ü"/>
            </a:pPr>
            <a:endParaRPr lang="fr-FR" sz="1750" dirty="0">
              <a:solidFill>
                <a:srgbClr val="3C3939"/>
              </a:solidFill>
              <a:latin typeface="Roboto" pitchFamily="34" charset="0"/>
              <a:ea typeface="Roboto" pitchFamily="34" charset="-122"/>
              <a:cs typeface="Roboto" pitchFamily="34" charset="-120"/>
            </a:endParaRPr>
          </a:p>
        </p:txBody>
      </p:sp>
    </p:spTree>
    <p:extLst>
      <p:ext uri="{BB962C8B-B14F-4D97-AF65-F5344CB8AC3E}">
        <p14:creationId xmlns:p14="http://schemas.microsoft.com/office/powerpoint/2010/main" val="11260295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6280190" y="642912"/>
            <a:ext cx="7556421" cy="686213"/>
          </a:xfrm>
          <a:prstGeom prst="rect">
            <a:avLst/>
          </a:prstGeom>
          <a:noFill/>
          <a:ln/>
        </p:spPr>
        <p:txBody>
          <a:bodyPr wrap="square" lIns="0" tIns="0" rIns="0" bIns="0" rtlCol="0" anchor="t">
            <a:spAutoFit/>
          </a:bodyPr>
          <a:lstStyle/>
          <a:p>
            <a:pPr marL="0" indent="0">
              <a:lnSpc>
                <a:spcPts val="5550"/>
              </a:lnSpc>
              <a:buNone/>
            </a:pPr>
            <a:r>
              <a:rPr lang="en-US" sz="4450" b="1" dirty="0" err="1">
                <a:solidFill>
                  <a:srgbClr val="1B1B27"/>
                </a:solidFill>
                <a:latin typeface="Raleway" pitchFamily="34" charset="0"/>
                <a:ea typeface="Raleway" pitchFamily="34" charset="-122"/>
                <a:cs typeface="Raleway" pitchFamily="34" charset="-120"/>
              </a:rPr>
              <a:t>Sommaire</a:t>
            </a:r>
            <a:endParaRPr lang="en-US" sz="4450" b="1" dirty="0"/>
          </a:p>
        </p:txBody>
      </p:sp>
      <p:sp>
        <p:nvSpPr>
          <p:cNvPr id="10" name="Shape 1">
            <a:extLst>
              <a:ext uri="{FF2B5EF4-FFF2-40B4-BE49-F238E27FC236}">
                <a16:creationId xmlns:a16="http://schemas.microsoft.com/office/drawing/2014/main" id="{9927FEB7-3992-DB6A-CCBF-6BE9A02E8C65}"/>
              </a:ext>
            </a:extLst>
          </p:cNvPr>
          <p:cNvSpPr/>
          <p:nvPr/>
        </p:nvSpPr>
        <p:spPr>
          <a:xfrm>
            <a:off x="6280190" y="1583589"/>
            <a:ext cx="396835" cy="396835"/>
          </a:xfrm>
          <a:prstGeom prst="roundRect">
            <a:avLst>
              <a:gd name="adj" fmla="val 24007"/>
            </a:avLst>
          </a:prstGeom>
          <a:solidFill>
            <a:srgbClr val="E1E1EA"/>
          </a:solidFill>
          <a:ln w="7620">
            <a:solidFill>
              <a:srgbClr val="C7C7D0"/>
            </a:solidFill>
            <a:prstDash val="solid"/>
          </a:ln>
        </p:spPr>
      </p:sp>
      <p:sp>
        <p:nvSpPr>
          <p:cNvPr id="11" name="Text 2">
            <a:extLst>
              <a:ext uri="{FF2B5EF4-FFF2-40B4-BE49-F238E27FC236}">
                <a16:creationId xmlns:a16="http://schemas.microsoft.com/office/drawing/2014/main" id="{0893340C-B48B-31E9-3AE8-DE62CA4046DE}"/>
              </a:ext>
            </a:extLst>
          </p:cNvPr>
          <p:cNvSpPr/>
          <p:nvPr/>
        </p:nvSpPr>
        <p:spPr>
          <a:xfrm>
            <a:off x="6903839" y="1583589"/>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Présentation</a:t>
            </a:r>
            <a:r>
              <a:rPr lang="en-US" dirty="0">
                <a:solidFill>
                  <a:schemeClr val="bg1">
                    <a:lumMod val="75000"/>
                  </a:schemeClr>
                </a:solidFill>
                <a:latin typeface="Roboto" pitchFamily="34" charset="0"/>
                <a:ea typeface="Roboto" pitchFamily="34" charset="-122"/>
                <a:cs typeface="Roboto" pitchFamily="34" charset="-120"/>
              </a:rPr>
              <a:t> du </a:t>
            </a:r>
            <a:r>
              <a:rPr lang="en-US" dirty="0" err="1">
                <a:solidFill>
                  <a:schemeClr val="bg1">
                    <a:lumMod val="75000"/>
                  </a:schemeClr>
                </a:solidFill>
                <a:latin typeface="Roboto" pitchFamily="34" charset="0"/>
                <a:ea typeface="Roboto" pitchFamily="34" charset="-122"/>
                <a:cs typeface="Roboto" pitchFamily="34" charset="-120"/>
              </a:rPr>
              <a:t>contexte</a:t>
            </a:r>
            <a:endParaRPr lang="en-US" dirty="0">
              <a:solidFill>
                <a:schemeClr val="bg1">
                  <a:lumMod val="75000"/>
                </a:schemeClr>
              </a:solidFill>
            </a:endParaRPr>
          </a:p>
        </p:txBody>
      </p:sp>
      <p:sp>
        <p:nvSpPr>
          <p:cNvPr id="12" name="Shape 1">
            <a:extLst>
              <a:ext uri="{FF2B5EF4-FFF2-40B4-BE49-F238E27FC236}">
                <a16:creationId xmlns:a16="http://schemas.microsoft.com/office/drawing/2014/main" id="{86BEB861-8017-8AA9-D03C-8FAA5EBE1ED8}"/>
              </a:ext>
            </a:extLst>
          </p:cNvPr>
          <p:cNvSpPr/>
          <p:nvPr/>
        </p:nvSpPr>
        <p:spPr>
          <a:xfrm>
            <a:off x="6280190" y="2407707"/>
            <a:ext cx="396835" cy="396835"/>
          </a:xfrm>
          <a:prstGeom prst="roundRect">
            <a:avLst>
              <a:gd name="adj" fmla="val 24007"/>
            </a:avLst>
          </a:prstGeom>
          <a:solidFill>
            <a:srgbClr val="E1E1EA"/>
          </a:solidFill>
          <a:ln w="7620">
            <a:solidFill>
              <a:srgbClr val="C7C7D0"/>
            </a:solidFill>
            <a:prstDash val="solid"/>
          </a:ln>
        </p:spPr>
      </p:sp>
      <p:sp>
        <p:nvSpPr>
          <p:cNvPr id="13" name="Text 2">
            <a:extLst>
              <a:ext uri="{FF2B5EF4-FFF2-40B4-BE49-F238E27FC236}">
                <a16:creationId xmlns:a16="http://schemas.microsoft.com/office/drawing/2014/main" id="{D9C88D86-D633-484F-2017-1C1BB8FE727D}"/>
              </a:ext>
            </a:extLst>
          </p:cNvPr>
          <p:cNvSpPr/>
          <p:nvPr/>
        </p:nvSpPr>
        <p:spPr>
          <a:xfrm>
            <a:off x="6903839" y="2407707"/>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Objectifs</a:t>
            </a:r>
            <a:r>
              <a:rPr lang="en-US" dirty="0">
                <a:solidFill>
                  <a:schemeClr val="bg1">
                    <a:lumMod val="75000"/>
                  </a:schemeClr>
                </a:solidFill>
                <a:latin typeface="Roboto" pitchFamily="34" charset="0"/>
                <a:ea typeface="Roboto" pitchFamily="34" charset="-122"/>
                <a:cs typeface="Roboto" pitchFamily="34" charset="-120"/>
              </a:rPr>
              <a:t> de la mission</a:t>
            </a:r>
            <a:endParaRPr lang="en-US" dirty="0">
              <a:solidFill>
                <a:schemeClr val="bg1">
                  <a:lumMod val="75000"/>
                </a:schemeClr>
              </a:solidFill>
            </a:endParaRPr>
          </a:p>
        </p:txBody>
      </p:sp>
      <p:sp>
        <p:nvSpPr>
          <p:cNvPr id="14" name="Shape 1">
            <a:extLst>
              <a:ext uri="{FF2B5EF4-FFF2-40B4-BE49-F238E27FC236}">
                <a16:creationId xmlns:a16="http://schemas.microsoft.com/office/drawing/2014/main" id="{79404DB7-D1AC-61BE-FFDC-AC2A675EBE13}"/>
              </a:ext>
            </a:extLst>
          </p:cNvPr>
          <p:cNvSpPr/>
          <p:nvPr/>
        </p:nvSpPr>
        <p:spPr>
          <a:xfrm>
            <a:off x="6280190" y="3231825"/>
            <a:ext cx="396835" cy="396835"/>
          </a:xfrm>
          <a:prstGeom prst="roundRect">
            <a:avLst>
              <a:gd name="adj" fmla="val 24007"/>
            </a:avLst>
          </a:prstGeom>
          <a:solidFill>
            <a:srgbClr val="E1E1EA"/>
          </a:solidFill>
          <a:ln w="7620">
            <a:solidFill>
              <a:srgbClr val="C7C7D0"/>
            </a:solidFill>
            <a:prstDash val="solid"/>
          </a:ln>
        </p:spPr>
      </p:sp>
      <p:sp>
        <p:nvSpPr>
          <p:cNvPr id="15" name="Text 2">
            <a:extLst>
              <a:ext uri="{FF2B5EF4-FFF2-40B4-BE49-F238E27FC236}">
                <a16:creationId xmlns:a16="http://schemas.microsoft.com/office/drawing/2014/main" id="{7032D139-C284-45D3-F05C-FB21ADAE427C}"/>
              </a:ext>
            </a:extLst>
          </p:cNvPr>
          <p:cNvSpPr/>
          <p:nvPr/>
        </p:nvSpPr>
        <p:spPr>
          <a:xfrm>
            <a:off x="6903839" y="3231825"/>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rPr>
              <a:t>Modélisation</a:t>
            </a:r>
            <a:endParaRPr lang="en-US" dirty="0">
              <a:solidFill>
                <a:schemeClr val="bg1">
                  <a:lumMod val="75000"/>
                </a:schemeClr>
              </a:solidFill>
            </a:endParaRPr>
          </a:p>
        </p:txBody>
      </p:sp>
      <p:sp>
        <p:nvSpPr>
          <p:cNvPr id="16" name="Shape 1">
            <a:extLst>
              <a:ext uri="{FF2B5EF4-FFF2-40B4-BE49-F238E27FC236}">
                <a16:creationId xmlns:a16="http://schemas.microsoft.com/office/drawing/2014/main" id="{5939FBD0-1CDE-E38B-8CB4-B4FA941BEA2F}"/>
              </a:ext>
            </a:extLst>
          </p:cNvPr>
          <p:cNvSpPr/>
          <p:nvPr/>
        </p:nvSpPr>
        <p:spPr>
          <a:xfrm>
            <a:off x="6280190" y="4055943"/>
            <a:ext cx="396835" cy="396835"/>
          </a:xfrm>
          <a:prstGeom prst="roundRect">
            <a:avLst>
              <a:gd name="adj" fmla="val 24007"/>
            </a:avLst>
          </a:prstGeom>
          <a:solidFill>
            <a:srgbClr val="E1E1EA"/>
          </a:solidFill>
          <a:ln w="7620">
            <a:solidFill>
              <a:srgbClr val="C7C7D0"/>
            </a:solidFill>
            <a:prstDash val="solid"/>
          </a:ln>
        </p:spPr>
      </p:sp>
      <p:sp>
        <p:nvSpPr>
          <p:cNvPr id="17" name="Text 2">
            <a:extLst>
              <a:ext uri="{FF2B5EF4-FFF2-40B4-BE49-F238E27FC236}">
                <a16:creationId xmlns:a16="http://schemas.microsoft.com/office/drawing/2014/main" id="{731CBA10-DF0D-4085-BCB3-35557FFA2853}"/>
              </a:ext>
            </a:extLst>
          </p:cNvPr>
          <p:cNvSpPr/>
          <p:nvPr/>
        </p:nvSpPr>
        <p:spPr>
          <a:xfrm>
            <a:off x="6903839" y="4055943"/>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rgbClr val="3C3939"/>
                </a:solidFill>
                <a:latin typeface="Roboto" pitchFamily="34" charset="0"/>
                <a:ea typeface="Roboto" pitchFamily="34" charset="-122"/>
                <a:cs typeface="Roboto" pitchFamily="34" charset="-120"/>
              </a:rPr>
              <a:t>Pipeline de </a:t>
            </a:r>
            <a:r>
              <a:rPr lang="en-US" dirty="0" err="1">
                <a:solidFill>
                  <a:srgbClr val="3C3939"/>
                </a:solidFill>
                <a:latin typeface="Roboto" pitchFamily="34" charset="0"/>
                <a:ea typeface="Roboto" pitchFamily="34" charset="-122"/>
                <a:cs typeface="Roboto" pitchFamily="34" charset="-120"/>
              </a:rPr>
              <a:t>déploiement</a:t>
            </a:r>
            <a:endParaRPr lang="en-US" dirty="0"/>
          </a:p>
        </p:txBody>
      </p:sp>
      <p:sp>
        <p:nvSpPr>
          <p:cNvPr id="18" name="Shape 1">
            <a:extLst>
              <a:ext uri="{FF2B5EF4-FFF2-40B4-BE49-F238E27FC236}">
                <a16:creationId xmlns:a16="http://schemas.microsoft.com/office/drawing/2014/main" id="{D697F748-5A55-E3D9-B31D-2B18E73837A6}"/>
              </a:ext>
            </a:extLst>
          </p:cNvPr>
          <p:cNvSpPr/>
          <p:nvPr/>
        </p:nvSpPr>
        <p:spPr>
          <a:xfrm>
            <a:off x="6280190" y="4879660"/>
            <a:ext cx="396835" cy="396835"/>
          </a:xfrm>
          <a:prstGeom prst="roundRect">
            <a:avLst>
              <a:gd name="adj" fmla="val 24007"/>
            </a:avLst>
          </a:prstGeom>
          <a:solidFill>
            <a:srgbClr val="E1E1EA"/>
          </a:solidFill>
          <a:ln w="7620">
            <a:solidFill>
              <a:srgbClr val="C7C7D0"/>
            </a:solidFill>
            <a:prstDash val="solid"/>
          </a:ln>
        </p:spPr>
      </p:sp>
      <p:sp>
        <p:nvSpPr>
          <p:cNvPr id="19" name="Text 2">
            <a:extLst>
              <a:ext uri="{FF2B5EF4-FFF2-40B4-BE49-F238E27FC236}">
                <a16:creationId xmlns:a16="http://schemas.microsoft.com/office/drawing/2014/main" id="{776B3576-2E12-9686-C031-0F499B2DFE89}"/>
              </a:ext>
            </a:extLst>
          </p:cNvPr>
          <p:cNvSpPr/>
          <p:nvPr/>
        </p:nvSpPr>
        <p:spPr>
          <a:xfrm>
            <a:off x="6903839" y="4879660"/>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Data drift</a:t>
            </a:r>
            <a:endParaRPr lang="en-US" dirty="0">
              <a:solidFill>
                <a:schemeClr val="bg1">
                  <a:lumMod val="75000"/>
                </a:schemeClr>
              </a:solidFill>
            </a:endParaRPr>
          </a:p>
        </p:txBody>
      </p:sp>
      <p:sp>
        <p:nvSpPr>
          <p:cNvPr id="20" name="Shape 1">
            <a:extLst>
              <a:ext uri="{FF2B5EF4-FFF2-40B4-BE49-F238E27FC236}">
                <a16:creationId xmlns:a16="http://schemas.microsoft.com/office/drawing/2014/main" id="{A2A67264-2527-CE0B-9BAB-0D58D22C2231}"/>
              </a:ext>
            </a:extLst>
          </p:cNvPr>
          <p:cNvSpPr/>
          <p:nvPr/>
        </p:nvSpPr>
        <p:spPr>
          <a:xfrm>
            <a:off x="6280190" y="5703377"/>
            <a:ext cx="396835" cy="396835"/>
          </a:xfrm>
          <a:prstGeom prst="roundRect">
            <a:avLst>
              <a:gd name="adj" fmla="val 24007"/>
            </a:avLst>
          </a:prstGeom>
          <a:solidFill>
            <a:srgbClr val="E1E1EA"/>
          </a:solidFill>
          <a:ln w="7620">
            <a:solidFill>
              <a:srgbClr val="C7C7D0"/>
            </a:solidFill>
            <a:prstDash val="solid"/>
          </a:ln>
        </p:spPr>
      </p:sp>
      <p:sp>
        <p:nvSpPr>
          <p:cNvPr id="21" name="Text 2">
            <a:extLst>
              <a:ext uri="{FF2B5EF4-FFF2-40B4-BE49-F238E27FC236}">
                <a16:creationId xmlns:a16="http://schemas.microsoft.com/office/drawing/2014/main" id="{D9021A81-B1AB-7C9B-6E39-48803D36D5E7}"/>
              </a:ext>
            </a:extLst>
          </p:cNvPr>
          <p:cNvSpPr/>
          <p:nvPr/>
        </p:nvSpPr>
        <p:spPr>
          <a:xfrm>
            <a:off x="6903839" y="5703377"/>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Test de </a:t>
            </a:r>
            <a:r>
              <a:rPr lang="en-US" dirty="0" err="1">
                <a:solidFill>
                  <a:schemeClr val="bg1">
                    <a:lumMod val="75000"/>
                  </a:schemeClr>
                </a:solidFill>
                <a:latin typeface="Roboto" pitchFamily="34" charset="0"/>
                <a:ea typeface="Roboto" pitchFamily="34" charset="-122"/>
                <a:cs typeface="Roboto" pitchFamily="34" charset="-120"/>
              </a:rPr>
              <a:t>l’API</a:t>
            </a:r>
            <a:endParaRPr lang="en-US" dirty="0">
              <a:solidFill>
                <a:schemeClr val="bg1">
                  <a:lumMod val="75000"/>
                </a:schemeClr>
              </a:solidFill>
            </a:endParaRPr>
          </a:p>
        </p:txBody>
      </p:sp>
      <p:sp>
        <p:nvSpPr>
          <p:cNvPr id="4" name="Shape 1">
            <a:extLst>
              <a:ext uri="{FF2B5EF4-FFF2-40B4-BE49-F238E27FC236}">
                <a16:creationId xmlns:a16="http://schemas.microsoft.com/office/drawing/2014/main" id="{B93B95D0-ADEF-5A75-B7F5-CEEC91D61DF4}"/>
              </a:ext>
            </a:extLst>
          </p:cNvPr>
          <p:cNvSpPr/>
          <p:nvPr/>
        </p:nvSpPr>
        <p:spPr>
          <a:xfrm>
            <a:off x="6280190" y="6527094"/>
            <a:ext cx="396835" cy="396835"/>
          </a:xfrm>
          <a:prstGeom prst="roundRect">
            <a:avLst>
              <a:gd name="adj" fmla="val 24007"/>
            </a:avLst>
          </a:prstGeom>
          <a:solidFill>
            <a:srgbClr val="E1E1EA"/>
          </a:solidFill>
          <a:ln w="7620">
            <a:solidFill>
              <a:srgbClr val="C7C7D0"/>
            </a:solidFill>
            <a:prstDash val="solid"/>
          </a:ln>
        </p:spPr>
      </p:sp>
      <p:sp>
        <p:nvSpPr>
          <p:cNvPr id="5" name="Text 2">
            <a:extLst>
              <a:ext uri="{FF2B5EF4-FFF2-40B4-BE49-F238E27FC236}">
                <a16:creationId xmlns:a16="http://schemas.microsoft.com/office/drawing/2014/main" id="{23D9F43B-21ED-5F7C-F6B0-EFB69DD66804}"/>
              </a:ext>
            </a:extLst>
          </p:cNvPr>
          <p:cNvSpPr/>
          <p:nvPr/>
        </p:nvSpPr>
        <p:spPr>
          <a:xfrm>
            <a:off x="6903839" y="6527094"/>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Conclusion</a:t>
            </a:r>
            <a:endParaRPr lang="en-US" dirty="0">
              <a:solidFill>
                <a:schemeClr val="bg1">
                  <a:lumMod val="75000"/>
                </a:schemeClr>
              </a:solidFill>
            </a:endParaRPr>
          </a:p>
        </p:txBody>
      </p:sp>
      <p:pic>
        <p:nvPicPr>
          <p:cNvPr id="6" name="Image 0" descr="preencoded.png">
            <a:extLst>
              <a:ext uri="{FF2B5EF4-FFF2-40B4-BE49-F238E27FC236}">
                <a16:creationId xmlns:a16="http://schemas.microsoft.com/office/drawing/2014/main" id="{7AB9919C-20DE-26C0-DB5A-93445F946B71}"/>
              </a:ext>
            </a:extLst>
          </p:cNvPr>
          <p:cNvPicPr>
            <a:picLocks noChangeAspect="1"/>
          </p:cNvPicPr>
          <p:nvPr/>
        </p:nvPicPr>
        <p:blipFill>
          <a:blip r:embed="rId3"/>
          <a:stretch>
            <a:fillRect/>
          </a:stretch>
        </p:blipFill>
        <p:spPr>
          <a:xfrm>
            <a:off x="0" y="0"/>
            <a:ext cx="5486400" cy="8229600"/>
          </a:xfrm>
          <a:prstGeom prst="rect">
            <a:avLst/>
          </a:prstGeom>
        </p:spPr>
      </p:pic>
    </p:spTree>
    <p:extLst>
      <p:ext uri="{BB962C8B-B14F-4D97-AF65-F5344CB8AC3E}">
        <p14:creationId xmlns:p14="http://schemas.microsoft.com/office/powerpoint/2010/main" val="40491848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509229" y="427255"/>
            <a:ext cx="13598658" cy="708779"/>
          </a:xfrm>
          <a:prstGeom prst="rect">
            <a:avLst/>
          </a:prstGeom>
          <a:noFill/>
          <a:ln/>
        </p:spPr>
        <p:txBody>
          <a:bodyPr wrap="none" lIns="0" tIns="0" rIns="0" bIns="0" rtlCol="0" anchor="t"/>
          <a:lstStyle/>
          <a:p>
            <a:pPr marL="0" indent="0">
              <a:lnSpc>
                <a:spcPts val="5550"/>
              </a:lnSpc>
              <a:buNone/>
            </a:pPr>
            <a:r>
              <a:rPr lang="en-US" sz="4450" b="1" dirty="0">
                <a:solidFill>
                  <a:srgbClr val="1B1B27"/>
                </a:solidFill>
                <a:latin typeface="Raleway" pitchFamily="34" charset="0"/>
                <a:ea typeface="Raleway" pitchFamily="34" charset="-122"/>
                <a:cs typeface="Raleway" pitchFamily="34" charset="-120"/>
              </a:rPr>
              <a:t>XXX</a:t>
            </a:r>
            <a:endParaRPr lang="en-US" sz="4450" b="1" dirty="0"/>
          </a:p>
        </p:txBody>
      </p:sp>
      <p:sp>
        <p:nvSpPr>
          <p:cNvPr id="5" name="Text 1">
            <a:extLst>
              <a:ext uri="{FF2B5EF4-FFF2-40B4-BE49-F238E27FC236}">
                <a16:creationId xmlns:a16="http://schemas.microsoft.com/office/drawing/2014/main" id="{ED4105B0-AC29-8E9E-1A4D-EE0AD5ECC764}"/>
              </a:ext>
            </a:extLst>
          </p:cNvPr>
          <p:cNvSpPr/>
          <p:nvPr/>
        </p:nvSpPr>
        <p:spPr>
          <a:xfrm>
            <a:off x="509230" y="1382613"/>
            <a:ext cx="6237090" cy="1078821"/>
          </a:xfrm>
          <a:prstGeom prst="rect">
            <a:avLst/>
          </a:prstGeom>
          <a:noFill/>
          <a:ln/>
        </p:spPr>
        <p:txBody>
          <a:bodyPr wrap="square" lIns="0" tIns="0" rIns="0" bIns="0" rtlCol="0" anchor="t">
            <a:spAutoFit/>
          </a:bodyPr>
          <a:lstStyle/>
          <a:p>
            <a:pPr marL="285750" indent="-285750" algn="just">
              <a:lnSpc>
                <a:spcPts val="2850"/>
              </a:lnSpc>
              <a:buFont typeface="Wingdings" panose="05000000000000000000" pitchFamily="2" charset="2"/>
              <a:buChar char="§"/>
            </a:pPr>
            <a:r>
              <a:rPr lang="fr-FR" sz="1750" b="1" dirty="0">
                <a:solidFill>
                  <a:srgbClr val="3C3939"/>
                </a:solidFill>
                <a:latin typeface="Roboto" pitchFamily="34" charset="0"/>
                <a:ea typeface="Roboto" pitchFamily="34" charset="-122"/>
                <a:cs typeface="Roboto" pitchFamily="34" charset="-120"/>
              </a:rPr>
              <a:t>XXX</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XXX</a:t>
            </a:r>
          </a:p>
          <a:p>
            <a:pPr marL="742950" lvl="1" indent="-285750" algn="just">
              <a:lnSpc>
                <a:spcPts val="2850"/>
              </a:lnSpc>
              <a:buFont typeface="Wingdings" panose="05000000000000000000" pitchFamily="2" charset="2"/>
              <a:buChar char="ü"/>
            </a:pPr>
            <a:endParaRPr lang="fr-FR" sz="1750" dirty="0">
              <a:solidFill>
                <a:srgbClr val="3C3939"/>
              </a:solidFill>
              <a:latin typeface="Roboto" pitchFamily="34" charset="0"/>
              <a:ea typeface="Roboto" pitchFamily="34" charset="-122"/>
              <a:cs typeface="Roboto" pitchFamily="34" charset="-120"/>
            </a:endParaRPr>
          </a:p>
        </p:txBody>
      </p:sp>
    </p:spTree>
    <p:extLst>
      <p:ext uri="{BB962C8B-B14F-4D97-AF65-F5344CB8AC3E}">
        <p14:creationId xmlns:p14="http://schemas.microsoft.com/office/powerpoint/2010/main" val="27587995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6280190" y="642912"/>
            <a:ext cx="7556421" cy="686213"/>
          </a:xfrm>
          <a:prstGeom prst="rect">
            <a:avLst/>
          </a:prstGeom>
          <a:noFill/>
          <a:ln/>
        </p:spPr>
        <p:txBody>
          <a:bodyPr wrap="square" lIns="0" tIns="0" rIns="0" bIns="0" rtlCol="0" anchor="t">
            <a:spAutoFit/>
          </a:bodyPr>
          <a:lstStyle/>
          <a:p>
            <a:pPr marL="0" indent="0">
              <a:lnSpc>
                <a:spcPts val="5550"/>
              </a:lnSpc>
              <a:buNone/>
            </a:pPr>
            <a:r>
              <a:rPr lang="en-US" sz="4450" b="1" dirty="0" err="1">
                <a:solidFill>
                  <a:srgbClr val="1B1B27"/>
                </a:solidFill>
                <a:latin typeface="Raleway" pitchFamily="34" charset="0"/>
                <a:ea typeface="Raleway" pitchFamily="34" charset="-122"/>
                <a:cs typeface="Raleway" pitchFamily="34" charset="-120"/>
              </a:rPr>
              <a:t>Sommaire</a:t>
            </a:r>
            <a:endParaRPr lang="en-US" sz="4450" b="1" dirty="0"/>
          </a:p>
        </p:txBody>
      </p:sp>
      <p:sp>
        <p:nvSpPr>
          <p:cNvPr id="10" name="Shape 1">
            <a:extLst>
              <a:ext uri="{FF2B5EF4-FFF2-40B4-BE49-F238E27FC236}">
                <a16:creationId xmlns:a16="http://schemas.microsoft.com/office/drawing/2014/main" id="{9927FEB7-3992-DB6A-CCBF-6BE9A02E8C65}"/>
              </a:ext>
            </a:extLst>
          </p:cNvPr>
          <p:cNvSpPr/>
          <p:nvPr/>
        </p:nvSpPr>
        <p:spPr>
          <a:xfrm>
            <a:off x="6280190" y="1583589"/>
            <a:ext cx="396835" cy="396835"/>
          </a:xfrm>
          <a:prstGeom prst="roundRect">
            <a:avLst>
              <a:gd name="adj" fmla="val 24007"/>
            </a:avLst>
          </a:prstGeom>
          <a:solidFill>
            <a:srgbClr val="E1E1EA"/>
          </a:solidFill>
          <a:ln w="7620">
            <a:solidFill>
              <a:srgbClr val="C7C7D0"/>
            </a:solidFill>
            <a:prstDash val="solid"/>
          </a:ln>
        </p:spPr>
      </p:sp>
      <p:sp>
        <p:nvSpPr>
          <p:cNvPr id="11" name="Text 2">
            <a:extLst>
              <a:ext uri="{FF2B5EF4-FFF2-40B4-BE49-F238E27FC236}">
                <a16:creationId xmlns:a16="http://schemas.microsoft.com/office/drawing/2014/main" id="{0893340C-B48B-31E9-3AE8-DE62CA4046DE}"/>
              </a:ext>
            </a:extLst>
          </p:cNvPr>
          <p:cNvSpPr/>
          <p:nvPr/>
        </p:nvSpPr>
        <p:spPr>
          <a:xfrm>
            <a:off x="6903839" y="1583589"/>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Présentation</a:t>
            </a:r>
            <a:r>
              <a:rPr lang="en-US" dirty="0">
                <a:solidFill>
                  <a:schemeClr val="bg1">
                    <a:lumMod val="75000"/>
                  </a:schemeClr>
                </a:solidFill>
                <a:latin typeface="Roboto" pitchFamily="34" charset="0"/>
                <a:ea typeface="Roboto" pitchFamily="34" charset="-122"/>
                <a:cs typeface="Roboto" pitchFamily="34" charset="-120"/>
              </a:rPr>
              <a:t> du </a:t>
            </a:r>
            <a:r>
              <a:rPr lang="en-US" dirty="0" err="1">
                <a:solidFill>
                  <a:schemeClr val="bg1">
                    <a:lumMod val="75000"/>
                  </a:schemeClr>
                </a:solidFill>
                <a:latin typeface="Roboto" pitchFamily="34" charset="0"/>
                <a:ea typeface="Roboto" pitchFamily="34" charset="-122"/>
                <a:cs typeface="Roboto" pitchFamily="34" charset="-120"/>
              </a:rPr>
              <a:t>contexte</a:t>
            </a:r>
            <a:endParaRPr lang="en-US" dirty="0">
              <a:solidFill>
                <a:schemeClr val="bg1">
                  <a:lumMod val="75000"/>
                </a:schemeClr>
              </a:solidFill>
            </a:endParaRPr>
          </a:p>
        </p:txBody>
      </p:sp>
      <p:sp>
        <p:nvSpPr>
          <p:cNvPr id="12" name="Shape 1">
            <a:extLst>
              <a:ext uri="{FF2B5EF4-FFF2-40B4-BE49-F238E27FC236}">
                <a16:creationId xmlns:a16="http://schemas.microsoft.com/office/drawing/2014/main" id="{86BEB861-8017-8AA9-D03C-8FAA5EBE1ED8}"/>
              </a:ext>
            </a:extLst>
          </p:cNvPr>
          <p:cNvSpPr/>
          <p:nvPr/>
        </p:nvSpPr>
        <p:spPr>
          <a:xfrm>
            <a:off x="6280190" y="2407707"/>
            <a:ext cx="396835" cy="396835"/>
          </a:xfrm>
          <a:prstGeom prst="roundRect">
            <a:avLst>
              <a:gd name="adj" fmla="val 24007"/>
            </a:avLst>
          </a:prstGeom>
          <a:solidFill>
            <a:srgbClr val="E1E1EA"/>
          </a:solidFill>
          <a:ln w="7620">
            <a:solidFill>
              <a:srgbClr val="C7C7D0"/>
            </a:solidFill>
            <a:prstDash val="solid"/>
          </a:ln>
        </p:spPr>
      </p:sp>
      <p:sp>
        <p:nvSpPr>
          <p:cNvPr id="13" name="Text 2">
            <a:extLst>
              <a:ext uri="{FF2B5EF4-FFF2-40B4-BE49-F238E27FC236}">
                <a16:creationId xmlns:a16="http://schemas.microsoft.com/office/drawing/2014/main" id="{D9C88D86-D633-484F-2017-1C1BB8FE727D}"/>
              </a:ext>
            </a:extLst>
          </p:cNvPr>
          <p:cNvSpPr/>
          <p:nvPr/>
        </p:nvSpPr>
        <p:spPr>
          <a:xfrm>
            <a:off x="6903839" y="2407707"/>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Objectifs</a:t>
            </a:r>
            <a:r>
              <a:rPr lang="en-US" dirty="0">
                <a:solidFill>
                  <a:schemeClr val="bg1">
                    <a:lumMod val="75000"/>
                  </a:schemeClr>
                </a:solidFill>
                <a:latin typeface="Roboto" pitchFamily="34" charset="0"/>
                <a:ea typeface="Roboto" pitchFamily="34" charset="-122"/>
                <a:cs typeface="Roboto" pitchFamily="34" charset="-120"/>
              </a:rPr>
              <a:t> de la mission</a:t>
            </a:r>
            <a:endParaRPr lang="en-US" dirty="0">
              <a:solidFill>
                <a:schemeClr val="bg1">
                  <a:lumMod val="75000"/>
                </a:schemeClr>
              </a:solidFill>
            </a:endParaRPr>
          </a:p>
        </p:txBody>
      </p:sp>
      <p:sp>
        <p:nvSpPr>
          <p:cNvPr id="14" name="Shape 1">
            <a:extLst>
              <a:ext uri="{FF2B5EF4-FFF2-40B4-BE49-F238E27FC236}">
                <a16:creationId xmlns:a16="http://schemas.microsoft.com/office/drawing/2014/main" id="{79404DB7-D1AC-61BE-FFDC-AC2A675EBE13}"/>
              </a:ext>
            </a:extLst>
          </p:cNvPr>
          <p:cNvSpPr/>
          <p:nvPr/>
        </p:nvSpPr>
        <p:spPr>
          <a:xfrm>
            <a:off x="6280190" y="3231825"/>
            <a:ext cx="396835" cy="396835"/>
          </a:xfrm>
          <a:prstGeom prst="roundRect">
            <a:avLst>
              <a:gd name="adj" fmla="val 24007"/>
            </a:avLst>
          </a:prstGeom>
          <a:solidFill>
            <a:srgbClr val="E1E1EA"/>
          </a:solidFill>
          <a:ln w="7620">
            <a:solidFill>
              <a:srgbClr val="C7C7D0"/>
            </a:solidFill>
            <a:prstDash val="solid"/>
          </a:ln>
        </p:spPr>
      </p:sp>
      <p:sp>
        <p:nvSpPr>
          <p:cNvPr id="15" name="Text 2">
            <a:extLst>
              <a:ext uri="{FF2B5EF4-FFF2-40B4-BE49-F238E27FC236}">
                <a16:creationId xmlns:a16="http://schemas.microsoft.com/office/drawing/2014/main" id="{7032D139-C284-45D3-F05C-FB21ADAE427C}"/>
              </a:ext>
            </a:extLst>
          </p:cNvPr>
          <p:cNvSpPr/>
          <p:nvPr/>
        </p:nvSpPr>
        <p:spPr>
          <a:xfrm>
            <a:off x="6903839" y="3231825"/>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rPr>
              <a:t>Modélisation</a:t>
            </a:r>
            <a:endParaRPr lang="en-US" dirty="0">
              <a:solidFill>
                <a:schemeClr val="bg1">
                  <a:lumMod val="75000"/>
                </a:schemeClr>
              </a:solidFill>
            </a:endParaRPr>
          </a:p>
        </p:txBody>
      </p:sp>
      <p:sp>
        <p:nvSpPr>
          <p:cNvPr id="16" name="Shape 1">
            <a:extLst>
              <a:ext uri="{FF2B5EF4-FFF2-40B4-BE49-F238E27FC236}">
                <a16:creationId xmlns:a16="http://schemas.microsoft.com/office/drawing/2014/main" id="{5939FBD0-1CDE-E38B-8CB4-B4FA941BEA2F}"/>
              </a:ext>
            </a:extLst>
          </p:cNvPr>
          <p:cNvSpPr/>
          <p:nvPr/>
        </p:nvSpPr>
        <p:spPr>
          <a:xfrm>
            <a:off x="6280190" y="4055943"/>
            <a:ext cx="396835" cy="396835"/>
          </a:xfrm>
          <a:prstGeom prst="roundRect">
            <a:avLst>
              <a:gd name="adj" fmla="val 24007"/>
            </a:avLst>
          </a:prstGeom>
          <a:solidFill>
            <a:srgbClr val="E1E1EA"/>
          </a:solidFill>
          <a:ln w="7620">
            <a:solidFill>
              <a:srgbClr val="C7C7D0"/>
            </a:solidFill>
            <a:prstDash val="solid"/>
          </a:ln>
        </p:spPr>
      </p:sp>
      <p:sp>
        <p:nvSpPr>
          <p:cNvPr id="17" name="Text 2">
            <a:extLst>
              <a:ext uri="{FF2B5EF4-FFF2-40B4-BE49-F238E27FC236}">
                <a16:creationId xmlns:a16="http://schemas.microsoft.com/office/drawing/2014/main" id="{731CBA10-DF0D-4085-BCB3-35557FFA2853}"/>
              </a:ext>
            </a:extLst>
          </p:cNvPr>
          <p:cNvSpPr/>
          <p:nvPr/>
        </p:nvSpPr>
        <p:spPr>
          <a:xfrm>
            <a:off x="6903839" y="4055943"/>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Pipeline de </a:t>
            </a:r>
            <a:r>
              <a:rPr lang="en-US" dirty="0" err="1">
                <a:solidFill>
                  <a:schemeClr val="bg1">
                    <a:lumMod val="75000"/>
                  </a:schemeClr>
                </a:solidFill>
                <a:latin typeface="Roboto" pitchFamily="34" charset="0"/>
                <a:ea typeface="Roboto" pitchFamily="34" charset="-122"/>
                <a:cs typeface="Roboto" pitchFamily="34" charset="-120"/>
              </a:rPr>
              <a:t>déploiement</a:t>
            </a:r>
            <a:endParaRPr lang="en-US" dirty="0">
              <a:solidFill>
                <a:schemeClr val="bg1">
                  <a:lumMod val="75000"/>
                </a:schemeClr>
              </a:solidFill>
            </a:endParaRPr>
          </a:p>
        </p:txBody>
      </p:sp>
      <p:sp>
        <p:nvSpPr>
          <p:cNvPr id="18" name="Shape 1">
            <a:extLst>
              <a:ext uri="{FF2B5EF4-FFF2-40B4-BE49-F238E27FC236}">
                <a16:creationId xmlns:a16="http://schemas.microsoft.com/office/drawing/2014/main" id="{D697F748-5A55-E3D9-B31D-2B18E73837A6}"/>
              </a:ext>
            </a:extLst>
          </p:cNvPr>
          <p:cNvSpPr/>
          <p:nvPr/>
        </p:nvSpPr>
        <p:spPr>
          <a:xfrm>
            <a:off x="6280190" y="4879660"/>
            <a:ext cx="396835" cy="396835"/>
          </a:xfrm>
          <a:prstGeom prst="roundRect">
            <a:avLst>
              <a:gd name="adj" fmla="val 24007"/>
            </a:avLst>
          </a:prstGeom>
          <a:solidFill>
            <a:srgbClr val="E1E1EA"/>
          </a:solidFill>
          <a:ln w="7620">
            <a:solidFill>
              <a:srgbClr val="C7C7D0"/>
            </a:solidFill>
            <a:prstDash val="solid"/>
          </a:ln>
        </p:spPr>
      </p:sp>
      <p:sp>
        <p:nvSpPr>
          <p:cNvPr id="19" name="Text 2">
            <a:extLst>
              <a:ext uri="{FF2B5EF4-FFF2-40B4-BE49-F238E27FC236}">
                <a16:creationId xmlns:a16="http://schemas.microsoft.com/office/drawing/2014/main" id="{776B3576-2E12-9686-C031-0F499B2DFE89}"/>
              </a:ext>
            </a:extLst>
          </p:cNvPr>
          <p:cNvSpPr/>
          <p:nvPr/>
        </p:nvSpPr>
        <p:spPr>
          <a:xfrm>
            <a:off x="6903839" y="4879660"/>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rgbClr val="3C3939"/>
                </a:solidFill>
                <a:latin typeface="Roboto" pitchFamily="34" charset="0"/>
                <a:ea typeface="Roboto" pitchFamily="34" charset="-122"/>
                <a:cs typeface="Roboto" pitchFamily="34" charset="-120"/>
              </a:rPr>
              <a:t>Data drift</a:t>
            </a:r>
            <a:endParaRPr lang="en-US" dirty="0"/>
          </a:p>
        </p:txBody>
      </p:sp>
      <p:sp>
        <p:nvSpPr>
          <p:cNvPr id="20" name="Shape 1">
            <a:extLst>
              <a:ext uri="{FF2B5EF4-FFF2-40B4-BE49-F238E27FC236}">
                <a16:creationId xmlns:a16="http://schemas.microsoft.com/office/drawing/2014/main" id="{A2A67264-2527-CE0B-9BAB-0D58D22C2231}"/>
              </a:ext>
            </a:extLst>
          </p:cNvPr>
          <p:cNvSpPr/>
          <p:nvPr/>
        </p:nvSpPr>
        <p:spPr>
          <a:xfrm>
            <a:off x="6280190" y="5703377"/>
            <a:ext cx="396835" cy="396835"/>
          </a:xfrm>
          <a:prstGeom prst="roundRect">
            <a:avLst>
              <a:gd name="adj" fmla="val 24007"/>
            </a:avLst>
          </a:prstGeom>
          <a:solidFill>
            <a:srgbClr val="E1E1EA"/>
          </a:solidFill>
          <a:ln w="7620">
            <a:solidFill>
              <a:srgbClr val="C7C7D0"/>
            </a:solidFill>
            <a:prstDash val="solid"/>
          </a:ln>
        </p:spPr>
      </p:sp>
      <p:sp>
        <p:nvSpPr>
          <p:cNvPr id="21" name="Text 2">
            <a:extLst>
              <a:ext uri="{FF2B5EF4-FFF2-40B4-BE49-F238E27FC236}">
                <a16:creationId xmlns:a16="http://schemas.microsoft.com/office/drawing/2014/main" id="{D9021A81-B1AB-7C9B-6E39-48803D36D5E7}"/>
              </a:ext>
            </a:extLst>
          </p:cNvPr>
          <p:cNvSpPr/>
          <p:nvPr/>
        </p:nvSpPr>
        <p:spPr>
          <a:xfrm>
            <a:off x="6903839" y="5703377"/>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Test de </a:t>
            </a:r>
            <a:r>
              <a:rPr lang="en-US" dirty="0" err="1">
                <a:solidFill>
                  <a:schemeClr val="bg1">
                    <a:lumMod val="75000"/>
                  </a:schemeClr>
                </a:solidFill>
                <a:latin typeface="Roboto" pitchFamily="34" charset="0"/>
                <a:ea typeface="Roboto" pitchFamily="34" charset="-122"/>
                <a:cs typeface="Roboto" pitchFamily="34" charset="-120"/>
              </a:rPr>
              <a:t>l’API</a:t>
            </a:r>
            <a:endParaRPr lang="en-US" dirty="0">
              <a:solidFill>
                <a:schemeClr val="bg1">
                  <a:lumMod val="75000"/>
                </a:schemeClr>
              </a:solidFill>
            </a:endParaRPr>
          </a:p>
        </p:txBody>
      </p:sp>
      <p:sp>
        <p:nvSpPr>
          <p:cNvPr id="4" name="Shape 1">
            <a:extLst>
              <a:ext uri="{FF2B5EF4-FFF2-40B4-BE49-F238E27FC236}">
                <a16:creationId xmlns:a16="http://schemas.microsoft.com/office/drawing/2014/main" id="{B93B95D0-ADEF-5A75-B7F5-CEEC91D61DF4}"/>
              </a:ext>
            </a:extLst>
          </p:cNvPr>
          <p:cNvSpPr/>
          <p:nvPr/>
        </p:nvSpPr>
        <p:spPr>
          <a:xfrm>
            <a:off x="6280190" y="6527094"/>
            <a:ext cx="396835" cy="396835"/>
          </a:xfrm>
          <a:prstGeom prst="roundRect">
            <a:avLst>
              <a:gd name="adj" fmla="val 24007"/>
            </a:avLst>
          </a:prstGeom>
          <a:solidFill>
            <a:srgbClr val="E1E1EA"/>
          </a:solidFill>
          <a:ln w="7620">
            <a:solidFill>
              <a:srgbClr val="C7C7D0"/>
            </a:solidFill>
            <a:prstDash val="solid"/>
          </a:ln>
        </p:spPr>
      </p:sp>
      <p:sp>
        <p:nvSpPr>
          <p:cNvPr id="5" name="Text 2">
            <a:extLst>
              <a:ext uri="{FF2B5EF4-FFF2-40B4-BE49-F238E27FC236}">
                <a16:creationId xmlns:a16="http://schemas.microsoft.com/office/drawing/2014/main" id="{23D9F43B-21ED-5F7C-F6B0-EFB69DD66804}"/>
              </a:ext>
            </a:extLst>
          </p:cNvPr>
          <p:cNvSpPr/>
          <p:nvPr/>
        </p:nvSpPr>
        <p:spPr>
          <a:xfrm>
            <a:off x="6903839" y="6527094"/>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Conclusion</a:t>
            </a:r>
            <a:endParaRPr lang="en-US" dirty="0">
              <a:solidFill>
                <a:schemeClr val="bg1">
                  <a:lumMod val="75000"/>
                </a:schemeClr>
              </a:solidFill>
            </a:endParaRPr>
          </a:p>
        </p:txBody>
      </p:sp>
      <p:pic>
        <p:nvPicPr>
          <p:cNvPr id="6" name="Image 0" descr="preencoded.png">
            <a:extLst>
              <a:ext uri="{FF2B5EF4-FFF2-40B4-BE49-F238E27FC236}">
                <a16:creationId xmlns:a16="http://schemas.microsoft.com/office/drawing/2014/main" id="{7AB9919C-20DE-26C0-DB5A-93445F946B71}"/>
              </a:ext>
            </a:extLst>
          </p:cNvPr>
          <p:cNvPicPr>
            <a:picLocks noChangeAspect="1"/>
          </p:cNvPicPr>
          <p:nvPr/>
        </p:nvPicPr>
        <p:blipFill>
          <a:blip r:embed="rId3"/>
          <a:stretch>
            <a:fillRect/>
          </a:stretch>
        </p:blipFill>
        <p:spPr>
          <a:xfrm>
            <a:off x="0" y="0"/>
            <a:ext cx="5486400" cy="8229600"/>
          </a:xfrm>
          <a:prstGeom prst="rect">
            <a:avLst/>
          </a:prstGeom>
        </p:spPr>
      </p:pic>
    </p:spTree>
    <p:extLst>
      <p:ext uri="{BB962C8B-B14F-4D97-AF65-F5344CB8AC3E}">
        <p14:creationId xmlns:p14="http://schemas.microsoft.com/office/powerpoint/2010/main" val="8697285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509229" y="427255"/>
            <a:ext cx="13598658" cy="708779"/>
          </a:xfrm>
          <a:prstGeom prst="rect">
            <a:avLst/>
          </a:prstGeom>
          <a:noFill/>
          <a:ln/>
        </p:spPr>
        <p:txBody>
          <a:bodyPr wrap="none" lIns="0" tIns="0" rIns="0" bIns="0" rtlCol="0" anchor="t"/>
          <a:lstStyle/>
          <a:p>
            <a:pPr marL="0" indent="0">
              <a:lnSpc>
                <a:spcPts val="5550"/>
              </a:lnSpc>
              <a:buNone/>
            </a:pPr>
            <a:r>
              <a:rPr lang="en-US" sz="4450" b="1" dirty="0">
                <a:solidFill>
                  <a:srgbClr val="1B1B27"/>
                </a:solidFill>
                <a:latin typeface="Raleway" pitchFamily="34" charset="0"/>
                <a:ea typeface="Raleway" pitchFamily="34" charset="-122"/>
                <a:cs typeface="Raleway" pitchFamily="34" charset="-120"/>
              </a:rPr>
              <a:t>XXX</a:t>
            </a:r>
            <a:endParaRPr lang="en-US" sz="4450" b="1" dirty="0"/>
          </a:p>
        </p:txBody>
      </p:sp>
      <p:sp>
        <p:nvSpPr>
          <p:cNvPr id="5" name="Text 1">
            <a:extLst>
              <a:ext uri="{FF2B5EF4-FFF2-40B4-BE49-F238E27FC236}">
                <a16:creationId xmlns:a16="http://schemas.microsoft.com/office/drawing/2014/main" id="{ED4105B0-AC29-8E9E-1A4D-EE0AD5ECC764}"/>
              </a:ext>
            </a:extLst>
          </p:cNvPr>
          <p:cNvSpPr/>
          <p:nvPr/>
        </p:nvSpPr>
        <p:spPr>
          <a:xfrm>
            <a:off x="509230" y="1382613"/>
            <a:ext cx="6237090" cy="1078821"/>
          </a:xfrm>
          <a:prstGeom prst="rect">
            <a:avLst/>
          </a:prstGeom>
          <a:noFill/>
          <a:ln/>
        </p:spPr>
        <p:txBody>
          <a:bodyPr wrap="square" lIns="0" tIns="0" rIns="0" bIns="0" rtlCol="0" anchor="t">
            <a:spAutoFit/>
          </a:bodyPr>
          <a:lstStyle/>
          <a:p>
            <a:pPr marL="285750" indent="-285750" algn="just">
              <a:lnSpc>
                <a:spcPts val="2850"/>
              </a:lnSpc>
              <a:buFont typeface="Wingdings" panose="05000000000000000000" pitchFamily="2" charset="2"/>
              <a:buChar char="§"/>
            </a:pPr>
            <a:r>
              <a:rPr lang="fr-FR" sz="1750" b="1" dirty="0">
                <a:solidFill>
                  <a:srgbClr val="3C3939"/>
                </a:solidFill>
                <a:latin typeface="Roboto" pitchFamily="34" charset="0"/>
                <a:ea typeface="Roboto" pitchFamily="34" charset="-122"/>
                <a:cs typeface="Roboto" pitchFamily="34" charset="-120"/>
              </a:rPr>
              <a:t>XXX</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XXX</a:t>
            </a:r>
          </a:p>
          <a:p>
            <a:pPr marL="742950" lvl="1" indent="-285750" algn="just">
              <a:lnSpc>
                <a:spcPts val="2850"/>
              </a:lnSpc>
              <a:buFont typeface="Wingdings" panose="05000000000000000000" pitchFamily="2" charset="2"/>
              <a:buChar char="ü"/>
            </a:pPr>
            <a:endParaRPr lang="fr-FR" sz="1750" dirty="0">
              <a:solidFill>
                <a:srgbClr val="3C3939"/>
              </a:solidFill>
              <a:latin typeface="Roboto" pitchFamily="34" charset="0"/>
              <a:ea typeface="Roboto" pitchFamily="34" charset="-122"/>
              <a:cs typeface="Roboto" pitchFamily="34" charset="-120"/>
            </a:endParaRPr>
          </a:p>
        </p:txBody>
      </p:sp>
    </p:spTree>
    <p:extLst>
      <p:ext uri="{BB962C8B-B14F-4D97-AF65-F5344CB8AC3E}">
        <p14:creationId xmlns:p14="http://schemas.microsoft.com/office/powerpoint/2010/main" val="1074101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6280190" y="642912"/>
            <a:ext cx="7556421" cy="686213"/>
          </a:xfrm>
          <a:prstGeom prst="rect">
            <a:avLst/>
          </a:prstGeom>
          <a:noFill/>
          <a:ln/>
        </p:spPr>
        <p:txBody>
          <a:bodyPr wrap="square" lIns="0" tIns="0" rIns="0" bIns="0" rtlCol="0" anchor="t">
            <a:spAutoFit/>
          </a:bodyPr>
          <a:lstStyle/>
          <a:p>
            <a:pPr marL="0" indent="0">
              <a:lnSpc>
                <a:spcPts val="5550"/>
              </a:lnSpc>
              <a:buNone/>
            </a:pPr>
            <a:r>
              <a:rPr lang="en-US" sz="4450" b="1" dirty="0" err="1">
                <a:solidFill>
                  <a:srgbClr val="1B1B27"/>
                </a:solidFill>
                <a:latin typeface="Raleway" pitchFamily="34" charset="0"/>
                <a:ea typeface="Raleway" pitchFamily="34" charset="-122"/>
                <a:cs typeface="Raleway" pitchFamily="34" charset="-120"/>
              </a:rPr>
              <a:t>Sommaire</a:t>
            </a:r>
            <a:endParaRPr lang="en-US" sz="4450" b="1" dirty="0"/>
          </a:p>
        </p:txBody>
      </p:sp>
      <p:sp>
        <p:nvSpPr>
          <p:cNvPr id="10" name="Shape 1">
            <a:extLst>
              <a:ext uri="{FF2B5EF4-FFF2-40B4-BE49-F238E27FC236}">
                <a16:creationId xmlns:a16="http://schemas.microsoft.com/office/drawing/2014/main" id="{9927FEB7-3992-DB6A-CCBF-6BE9A02E8C65}"/>
              </a:ext>
            </a:extLst>
          </p:cNvPr>
          <p:cNvSpPr/>
          <p:nvPr/>
        </p:nvSpPr>
        <p:spPr>
          <a:xfrm>
            <a:off x="6280190" y="1583589"/>
            <a:ext cx="396835" cy="396835"/>
          </a:xfrm>
          <a:prstGeom prst="roundRect">
            <a:avLst>
              <a:gd name="adj" fmla="val 24007"/>
            </a:avLst>
          </a:prstGeom>
          <a:solidFill>
            <a:srgbClr val="E1E1EA"/>
          </a:solidFill>
          <a:ln w="7620">
            <a:solidFill>
              <a:srgbClr val="C7C7D0"/>
            </a:solidFill>
            <a:prstDash val="solid"/>
          </a:ln>
        </p:spPr>
      </p:sp>
      <p:sp>
        <p:nvSpPr>
          <p:cNvPr id="11" name="Text 2">
            <a:extLst>
              <a:ext uri="{FF2B5EF4-FFF2-40B4-BE49-F238E27FC236}">
                <a16:creationId xmlns:a16="http://schemas.microsoft.com/office/drawing/2014/main" id="{0893340C-B48B-31E9-3AE8-DE62CA4046DE}"/>
              </a:ext>
            </a:extLst>
          </p:cNvPr>
          <p:cNvSpPr/>
          <p:nvPr/>
        </p:nvSpPr>
        <p:spPr>
          <a:xfrm>
            <a:off x="6903839" y="1583589"/>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Présentation</a:t>
            </a:r>
            <a:r>
              <a:rPr lang="en-US" dirty="0">
                <a:solidFill>
                  <a:schemeClr val="bg1">
                    <a:lumMod val="75000"/>
                  </a:schemeClr>
                </a:solidFill>
                <a:latin typeface="Roboto" pitchFamily="34" charset="0"/>
                <a:ea typeface="Roboto" pitchFamily="34" charset="-122"/>
                <a:cs typeface="Roboto" pitchFamily="34" charset="-120"/>
              </a:rPr>
              <a:t> du </a:t>
            </a:r>
            <a:r>
              <a:rPr lang="en-US" dirty="0" err="1">
                <a:solidFill>
                  <a:schemeClr val="bg1">
                    <a:lumMod val="75000"/>
                  </a:schemeClr>
                </a:solidFill>
                <a:latin typeface="Roboto" pitchFamily="34" charset="0"/>
                <a:ea typeface="Roboto" pitchFamily="34" charset="-122"/>
                <a:cs typeface="Roboto" pitchFamily="34" charset="-120"/>
              </a:rPr>
              <a:t>contexte</a:t>
            </a:r>
            <a:endParaRPr lang="en-US" dirty="0">
              <a:solidFill>
                <a:schemeClr val="bg1">
                  <a:lumMod val="75000"/>
                </a:schemeClr>
              </a:solidFill>
            </a:endParaRPr>
          </a:p>
        </p:txBody>
      </p:sp>
      <p:sp>
        <p:nvSpPr>
          <p:cNvPr id="12" name="Shape 1">
            <a:extLst>
              <a:ext uri="{FF2B5EF4-FFF2-40B4-BE49-F238E27FC236}">
                <a16:creationId xmlns:a16="http://schemas.microsoft.com/office/drawing/2014/main" id="{86BEB861-8017-8AA9-D03C-8FAA5EBE1ED8}"/>
              </a:ext>
            </a:extLst>
          </p:cNvPr>
          <p:cNvSpPr/>
          <p:nvPr/>
        </p:nvSpPr>
        <p:spPr>
          <a:xfrm>
            <a:off x="6280190" y="2407707"/>
            <a:ext cx="396835" cy="396835"/>
          </a:xfrm>
          <a:prstGeom prst="roundRect">
            <a:avLst>
              <a:gd name="adj" fmla="val 24007"/>
            </a:avLst>
          </a:prstGeom>
          <a:solidFill>
            <a:srgbClr val="E1E1EA"/>
          </a:solidFill>
          <a:ln w="7620">
            <a:solidFill>
              <a:srgbClr val="C7C7D0"/>
            </a:solidFill>
            <a:prstDash val="solid"/>
          </a:ln>
        </p:spPr>
      </p:sp>
      <p:sp>
        <p:nvSpPr>
          <p:cNvPr id="13" name="Text 2">
            <a:extLst>
              <a:ext uri="{FF2B5EF4-FFF2-40B4-BE49-F238E27FC236}">
                <a16:creationId xmlns:a16="http://schemas.microsoft.com/office/drawing/2014/main" id="{D9C88D86-D633-484F-2017-1C1BB8FE727D}"/>
              </a:ext>
            </a:extLst>
          </p:cNvPr>
          <p:cNvSpPr/>
          <p:nvPr/>
        </p:nvSpPr>
        <p:spPr>
          <a:xfrm>
            <a:off x="6903839" y="2407707"/>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Objectifs</a:t>
            </a:r>
            <a:r>
              <a:rPr lang="en-US" dirty="0">
                <a:solidFill>
                  <a:schemeClr val="bg1">
                    <a:lumMod val="75000"/>
                  </a:schemeClr>
                </a:solidFill>
                <a:latin typeface="Roboto" pitchFamily="34" charset="0"/>
                <a:ea typeface="Roboto" pitchFamily="34" charset="-122"/>
                <a:cs typeface="Roboto" pitchFamily="34" charset="-120"/>
              </a:rPr>
              <a:t> de la mission</a:t>
            </a:r>
            <a:endParaRPr lang="en-US" dirty="0">
              <a:solidFill>
                <a:schemeClr val="bg1">
                  <a:lumMod val="75000"/>
                </a:schemeClr>
              </a:solidFill>
            </a:endParaRPr>
          </a:p>
        </p:txBody>
      </p:sp>
      <p:sp>
        <p:nvSpPr>
          <p:cNvPr id="14" name="Shape 1">
            <a:extLst>
              <a:ext uri="{FF2B5EF4-FFF2-40B4-BE49-F238E27FC236}">
                <a16:creationId xmlns:a16="http://schemas.microsoft.com/office/drawing/2014/main" id="{79404DB7-D1AC-61BE-FFDC-AC2A675EBE13}"/>
              </a:ext>
            </a:extLst>
          </p:cNvPr>
          <p:cNvSpPr/>
          <p:nvPr/>
        </p:nvSpPr>
        <p:spPr>
          <a:xfrm>
            <a:off x="6280190" y="3231825"/>
            <a:ext cx="396835" cy="396835"/>
          </a:xfrm>
          <a:prstGeom prst="roundRect">
            <a:avLst>
              <a:gd name="adj" fmla="val 24007"/>
            </a:avLst>
          </a:prstGeom>
          <a:solidFill>
            <a:srgbClr val="E1E1EA"/>
          </a:solidFill>
          <a:ln w="7620">
            <a:solidFill>
              <a:srgbClr val="C7C7D0"/>
            </a:solidFill>
            <a:prstDash val="solid"/>
          </a:ln>
        </p:spPr>
      </p:sp>
      <p:sp>
        <p:nvSpPr>
          <p:cNvPr id="15" name="Text 2">
            <a:extLst>
              <a:ext uri="{FF2B5EF4-FFF2-40B4-BE49-F238E27FC236}">
                <a16:creationId xmlns:a16="http://schemas.microsoft.com/office/drawing/2014/main" id="{7032D139-C284-45D3-F05C-FB21ADAE427C}"/>
              </a:ext>
            </a:extLst>
          </p:cNvPr>
          <p:cNvSpPr/>
          <p:nvPr/>
        </p:nvSpPr>
        <p:spPr>
          <a:xfrm>
            <a:off x="6903839" y="3231825"/>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rPr>
              <a:t>Modélisation</a:t>
            </a:r>
            <a:endParaRPr lang="en-US" dirty="0">
              <a:solidFill>
                <a:schemeClr val="bg1">
                  <a:lumMod val="75000"/>
                </a:schemeClr>
              </a:solidFill>
            </a:endParaRPr>
          </a:p>
        </p:txBody>
      </p:sp>
      <p:sp>
        <p:nvSpPr>
          <p:cNvPr id="16" name="Shape 1">
            <a:extLst>
              <a:ext uri="{FF2B5EF4-FFF2-40B4-BE49-F238E27FC236}">
                <a16:creationId xmlns:a16="http://schemas.microsoft.com/office/drawing/2014/main" id="{5939FBD0-1CDE-E38B-8CB4-B4FA941BEA2F}"/>
              </a:ext>
            </a:extLst>
          </p:cNvPr>
          <p:cNvSpPr/>
          <p:nvPr/>
        </p:nvSpPr>
        <p:spPr>
          <a:xfrm>
            <a:off x="6280190" y="4055943"/>
            <a:ext cx="396835" cy="396835"/>
          </a:xfrm>
          <a:prstGeom prst="roundRect">
            <a:avLst>
              <a:gd name="adj" fmla="val 24007"/>
            </a:avLst>
          </a:prstGeom>
          <a:solidFill>
            <a:srgbClr val="E1E1EA"/>
          </a:solidFill>
          <a:ln w="7620">
            <a:solidFill>
              <a:srgbClr val="C7C7D0"/>
            </a:solidFill>
            <a:prstDash val="solid"/>
          </a:ln>
        </p:spPr>
      </p:sp>
      <p:sp>
        <p:nvSpPr>
          <p:cNvPr id="17" name="Text 2">
            <a:extLst>
              <a:ext uri="{FF2B5EF4-FFF2-40B4-BE49-F238E27FC236}">
                <a16:creationId xmlns:a16="http://schemas.microsoft.com/office/drawing/2014/main" id="{731CBA10-DF0D-4085-BCB3-35557FFA2853}"/>
              </a:ext>
            </a:extLst>
          </p:cNvPr>
          <p:cNvSpPr/>
          <p:nvPr/>
        </p:nvSpPr>
        <p:spPr>
          <a:xfrm>
            <a:off x="6903839" y="4055943"/>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Pipeline de </a:t>
            </a:r>
            <a:r>
              <a:rPr lang="en-US" dirty="0" err="1">
                <a:solidFill>
                  <a:schemeClr val="bg1">
                    <a:lumMod val="75000"/>
                  </a:schemeClr>
                </a:solidFill>
                <a:latin typeface="Roboto" pitchFamily="34" charset="0"/>
                <a:ea typeface="Roboto" pitchFamily="34" charset="-122"/>
                <a:cs typeface="Roboto" pitchFamily="34" charset="-120"/>
              </a:rPr>
              <a:t>déploiement</a:t>
            </a:r>
            <a:endParaRPr lang="en-US" dirty="0">
              <a:solidFill>
                <a:schemeClr val="bg1">
                  <a:lumMod val="75000"/>
                </a:schemeClr>
              </a:solidFill>
            </a:endParaRPr>
          </a:p>
        </p:txBody>
      </p:sp>
      <p:sp>
        <p:nvSpPr>
          <p:cNvPr id="18" name="Shape 1">
            <a:extLst>
              <a:ext uri="{FF2B5EF4-FFF2-40B4-BE49-F238E27FC236}">
                <a16:creationId xmlns:a16="http://schemas.microsoft.com/office/drawing/2014/main" id="{D697F748-5A55-E3D9-B31D-2B18E73837A6}"/>
              </a:ext>
            </a:extLst>
          </p:cNvPr>
          <p:cNvSpPr/>
          <p:nvPr/>
        </p:nvSpPr>
        <p:spPr>
          <a:xfrm>
            <a:off x="6280190" y="4879660"/>
            <a:ext cx="396835" cy="396835"/>
          </a:xfrm>
          <a:prstGeom prst="roundRect">
            <a:avLst>
              <a:gd name="adj" fmla="val 24007"/>
            </a:avLst>
          </a:prstGeom>
          <a:solidFill>
            <a:srgbClr val="E1E1EA"/>
          </a:solidFill>
          <a:ln w="7620">
            <a:solidFill>
              <a:srgbClr val="C7C7D0"/>
            </a:solidFill>
            <a:prstDash val="solid"/>
          </a:ln>
        </p:spPr>
      </p:sp>
      <p:sp>
        <p:nvSpPr>
          <p:cNvPr id="19" name="Text 2">
            <a:extLst>
              <a:ext uri="{FF2B5EF4-FFF2-40B4-BE49-F238E27FC236}">
                <a16:creationId xmlns:a16="http://schemas.microsoft.com/office/drawing/2014/main" id="{776B3576-2E12-9686-C031-0F499B2DFE89}"/>
              </a:ext>
            </a:extLst>
          </p:cNvPr>
          <p:cNvSpPr/>
          <p:nvPr/>
        </p:nvSpPr>
        <p:spPr>
          <a:xfrm>
            <a:off x="6903839" y="4879660"/>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Data drift</a:t>
            </a:r>
            <a:endParaRPr lang="en-US" dirty="0">
              <a:solidFill>
                <a:schemeClr val="bg1">
                  <a:lumMod val="75000"/>
                </a:schemeClr>
              </a:solidFill>
            </a:endParaRPr>
          </a:p>
        </p:txBody>
      </p:sp>
      <p:sp>
        <p:nvSpPr>
          <p:cNvPr id="20" name="Shape 1">
            <a:extLst>
              <a:ext uri="{FF2B5EF4-FFF2-40B4-BE49-F238E27FC236}">
                <a16:creationId xmlns:a16="http://schemas.microsoft.com/office/drawing/2014/main" id="{A2A67264-2527-CE0B-9BAB-0D58D22C2231}"/>
              </a:ext>
            </a:extLst>
          </p:cNvPr>
          <p:cNvSpPr/>
          <p:nvPr/>
        </p:nvSpPr>
        <p:spPr>
          <a:xfrm>
            <a:off x="6280190" y="5703377"/>
            <a:ext cx="396835" cy="396835"/>
          </a:xfrm>
          <a:prstGeom prst="roundRect">
            <a:avLst>
              <a:gd name="adj" fmla="val 24007"/>
            </a:avLst>
          </a:prstGeom>
          <a:solidFill>
            <a:srgbClr val="E1E1EA"/>
          </a:solidFill>
          <a:ln w="7620">
            <a:solidFill>
              <a:srgbClr val="C7C7D0"/>
            </a:solidFill>
            <a:prstDash val="solid"/>
          </a:ln>
        </p:spPr>
      </p:sp>
      <p:sp>
        <p:nvSpPr>
          <p:cNvPr id="21" name="Text 2">
            <a:extLst>
              <a:ext uri="{FF2B5EF4-FFF2-40B4-BE49-F238E27FC236}">
                <a16:creationId xmlns:a16="http://schemas.microsoft.com/office/drawing/2014/main" id="{D9021A81-B1AB-7C9B-6E39-48803D36D5E7}"/>
              </a:ext>
            </a:extLst>
          </p:cNvPr>
          <p:cNvSpPr/>
          <p:nvPr/>
        </p:nvSpPr>
        <p:spPr>
          <a:xfrm>
            <a:off x="6903839" y="5703377"/>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rgbClr val="3C3939"/>
                </a:solidFill>
                <a:latin typeface="Roboto" pitchFamily="34" charset="0"/>
                <a:ea typeface="Roboto" pitchFamily="34" charset="-122"/>
                <a:cs typeface="Roboto" pitchFamily="34" charset="-120"/>
              </a:rPr>
              <a:t>Test de </a:t>
            </a:r>
            <a:r>
              <a:rPr lang="en-US" dirty="0" err="1">
                <a:solidFill>
                  <a:srgbClr val="3C3939"/>
                </a:solidFill>
                <a:latin typeface="Roboto" pitchFamily="34" charset="0"/>
                <a:ea typeface="Roboto" pitchFamily="34" charset="-122"/>
                <a:cs typeface="Roboto" pitchFamily="34" charset="-120"/>
              </a:rPr>
              <a:t>l’API</a:t>
            </a:r>
            <a:endParaRPr lang="en-US" dirty="0"/>
          </a:p>
        </p:txBody>
      </p:sp>
      <p:sp>
        <p:nvSpPr>
          <p:cNvPr id="4" name="Shape 1">
            <a:extLst>
              <a:ext uri="{FF2B5EF4-FFF2-40B4-BE49-F238E27FC236}">
                <a16:creationId xmlns:a16="http://schemas.microsoft.com/office/drawing/2014/main" id="{B93B95D0-ADEF-5A75-B7F5-CEEC91D61DF4}"/>
              </a:ext>
            </a:extLst>
          </p:cNvPr>
          <p:cNvSpPr/>
          <p:nvPr/>
        </p:nvSpPr>
        <p:spPr>
          <a:xfrm>
            <a:off x="6280190" y="6527094"/>
            <a:ext cx="396835" cy="396835"/>
          </a:xfrm>
          <a:prstGeom prst="roundRect">
            <a:avLst>
              <a:gd name="adj" fmla="val 24007"/>
            </a:avLst>
          </a:prstGeom>
          <a:solidFill>
            <a:srgbClr val="E1E1EA"/>
          </a:solidFill>
          <a:ln w="7620">
            <a:solidFill>
              <a:srgbClr val="C7C7D0"/>
            </a:solidFill>
            <a:prstDash val="solid"/>
          </a:ln>
        </p:spPr>
      </p:sp>
      <p:sp>
        <p:nvSpPr>
          <p:cNvPr id="5" name="Text 2">
            <a:extLst>
              <a:ext uri="{FF2B5EF4-FFF2-40B4-BE49-F238E27FC236}">
                <a16:creationId xmlns:a16="http://schemas.microsoft.com/office/drawing/2014/main" id="{23D9F43B-21ED-5F7C-F6B0-EFB69DD66804}"/>
              </a:ext>
            </a:extLst>
          </p:cNvPr>
          <p:cNvSpPr/>
          <p:nvPr/>
        </p:nvSpPr>
        <p:spPr>
          <a:xfrm>
            <a:off x="6903839" y="6527094"/>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Conclusion</a:t>
            </a:r>
            <a:endParaRPr lang="en-US" dirty="0">
              <a:solidFill>
                <a:schemeClr val="bg1">
                  <a:lumMod val="75000"/>
                </a:schemeClr>
              </a:solidFill>
            </a:endParaRPr>
          </a:p>
        </p:txBody>
      </p:sp>
      <p:pic>
        <p:nvPicPr>
          <p:cNvPr id="6" name="Image 0" descr="preencoded.png">
            <a:extLst>
              <a:ext uri="{FF2B5EF4-FFF2-40B4-BE49-F238E27FC236}">
                <a16:creationId xmlns:a16="http://schemas.microsoft.com/office/drawing/2014/main" id="{7AB9919C-20DE-26C0-DB5A-93445F946B71}"/>
              </a:ext>
            </a:extLst>
          </p:cNvPr>
          <p:cNvPicPr>
            <a:picLocks noChangeAspect="1"/>
          </p:cNvPicPr>
          <p:nvPr/>
        </p:nvPicPr>
        <p:blipFill>
          <a:blip r:embed="rId3"/>
          <a:stretch>
            <a:fillRect/>
          </a:stretch>
        </p:blipFill>
        <p:spPr>
          <a:xfrm>
            <a:off x="0" y="0"/>
            <a:ext cx="5486400" cy="8229600"/>
          </a:xfrm>
          <a:prstGeom prst="rect">
            <a:avLst/>
          </a:prstGeom>
        </p:spPr>
      </p:pic>
    </p:spTree>
    <p:extLst>
      <p:ext uri="{BB962C8B-B14F-4D97-AF65-F5344CB8AC3E}">
        <p14:creationId xmlns:p14="http://schemas.microsoft.com/office/powerpoint/2010/main" val="5399214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6280190" y="642912"/>
            <a:ext cx="7556421" cy="686213"/>
          </a:xfrm>
          <a:prstGeom prst="rect">
            <a:avLst/>
          </a:prstGeom>
          <a:noFill/>
          <a:ln/>
        </p:spPr>
        <p:txBody>
          <a:bodyPr wrap="square" lIns="0" tIns="0" rIns="0" bIns="0" rtlCol="0" anchor="t">
            <a:spAutoFit/>
          </a:bodyPr>
          <a:lstStyle/>
          <a:p>
            <a:pPr marL="0" indent="0">
              <a:lnSpc>
                <a:spcPts val="5550"/>
              </a:lnSpc>
              <a:buNone/>
            </a:pPr>
            <a:r>
              <a:rPr lang="en-US" sz="4450" b="1" dirty="0" err="1">
                <a:solidFill>
                  <a:srgbClr val="1B1B27"/>
                </a:solidFill>
                <a:latin typeface="Raleway" pitchFamily="34" charset="0"/>
                <a:ea typeface="Raleway" pitchFamily="34" charset="-122"/>
                <a:cs typeface="Raleway" pitchFamily="34" charset="-120"/>
              </a:rPr>
              <a:t>Sommaire</a:t>
            </a:r>
            <a:endParaRPr lang="en-US" sz="4450" b="1" dirty="0"/>
          </a:p>
        </p:txBody>
      </p:sp>
      <p:sp>
        <p:nvSpPr>
          <p:cNvPr id="10" name="Shape 1">
            <a:extLst>
              <a:ext uri="{FF2B5EF4-FFF2-40B4-BE49-F238E27FC236}">
                <a16:creationId xmlns:a16="http://schemas.microsoft.com/office/drawing/2014/main" id="{9927FEB7-3992-DB6A-CCBF-6BE9A02E8C65}"/>
              </a:ext>
            </a:extLst>
          </p:cNvPr>
          <p:cNvSpPr/>
          <p:nvPr/>
        </p:nvSpPr>
        <p:spPr>
          <a:xfrm>
            <a:off x="6280190" y="1583589"/>
            <a:ext cx="396835" cy="396835"/>
          </a:xfrm>
          <a:prstGeom prst="roundRect">
            <a:avLst>
              <a:gd name="adj" fmla="val 24007"/>
            </a:avLst>
          </a:prstGeom>
          <a:solidFill>
            <a:srgbClr val="E1E1EA"/>
          </a:solidFill>
          <a:ln w="7620">
            <a:solidFill>
              <a:srgbClr val="C7C7D0"/>
            </a:solidFill>
            <a:prstDash val="solid"/>
          </a:ln>
        </p:spPr>
      </p:sp>
      <p:sp>
        <p:nvSpPr>
          <p:cNvPr id="11" name="Text 2">
            <a:extLst>
              <a:ext uri="{FF2B5EF4-FFF2-40B4-BE49-F238E27FC236}">
                <a16:creationId xmlns:a16="http://schemas.microsoft.com/office/drawing/2014/main" id="{0893340C-B48B-31E9-3AE8-DE62CA4046DE}"/>
              </a:ext>
            </a:extLst>
          </p:cNvPr>
          <p:cNvSpPr/>
          <p:nvPr/>
        </p:nvSpPr>
        <p:spPr>
          <a:xfrm>
            <a:off x="6903839" y="1583589"/>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rgbClr val="3C3939"/>
                </a:solidFill>
                <a:latin typeface="Roboto" pitchFamily="34" charset="0"/>
                <a:ea typeface="Roboto" pitchFamily="34" charset="-122"/>
                <a:cs typeface="Roboto" pitchFamily="34" charset="-120"/>
              </a:rPr>
              <a:t>Présentation</a:t>
            </a:r>
            <a:r>
              <a:rPr lang="en-US" dirty="0">
                <a:solidFill>
                  <a:srgbClr val="3C3939"/>
                </a:solidFill>
                <a:latin typeface="Roboto" pitchFamily="34" charset="0"/>
                <a:ea typeface="Roboto" pitchFamily="34" charset="-122"/>
                <a:cs typeface="Roboto" pitchFamily="34" charset="-120"/>
              </a:rPr>
              <a:t> du </a:t>
            </a:r>
            <a:r>
              <a:rPr lang="en-US" dirty="0" err="1">
                <a:solidFill>
                  <a:srgbClr val="3C3939"/>
                </a:solidFill>
                <a:latin typeface="Roboto" pitchFamily="34" charset="0"/>
                <a:ea typeface="Roboto" pitchFamily="34" charset="-122"/>
                <a:cs typeface="Roboto" pitchFamily="34" charset="-120"/>
              </a:rPr>
              <a:t>contexte</a:t>
            </a:r>
            <a:endParaRPr lang="en-US" dirty="0"/>
          </a:p>
        </p:txBody>
      </p:sp>
      <p:sp>
        <p:nvSpPr>
          <p:cNvPr id="12" name="Shape 1">
            <a:extLst>
              <a:ext uri="{FF2B5EF4-FFF2-40B4-BE49-F238E27FC236}">
                <a16:creationId xmlns:a16="http://schemas.microsoft.com/office/drawing/2014/main" id="{86BEB861-8017-8AA9-D03C-8FAA5EBE1ED8}"/>
              </a:ext>
            </a:extLst>
          </p:cNvPr>
          <p:cNvSpPr/>
          <p:nvPr/>
        </p:nvSpPr>
        <p:spPr>
          <a:xfrm>
            <a:off x="6280190" y="2407707"/>
            <a:ext cx="396835" cy="396835"/>
          </a:xfrm>
          <a:prstGeom prst="roundRect">
            <a:avLst>
              <a:gd name="adj" fmla="val 24007"/>
            </a:avLst>
          </a:prstGeom>
          <a:solidFill>
            <a:srgbClr val="E1E1EA"/>
          </a:solidFill>
          <a:ln w="7620">
            <a:solidFill>
              <a:srgbClr val="C7C7D0"/>
            </a:solidFill>
            <a:prstDash val="solid"/>
          </a:ln>
        </p:spPr>
      </p:sp>
      <p:sp>
        <p:nvSpPr>
          <p:cNvPr id="13" name="Text 2">
            <a:extLst>
              <a:ext uri="{FF2B5EF4-FFF2-40B4-BE49-F238E27FC236}">
                <a16:creationId xmlns:a16="http://schemas.microsoft.com/office/drawing/2014/main" id="{D9C88D86-D633-484F-2017-1C1BB8FE727D}"/>
              </a:ext>
            </a:extLst>
          </p:cNvPr>
          <p:cNvSpPr/>
          <p:nvPr/>
        </p:nvSpPr>
        <p:spPr>
          <a:xfrm>
            <a:off x="6903839" y="2407707"/>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rgbClr val="3C3939"/>
                </a:solidFill>
                <a:latin typeface="Roboto" pitchFamily="34" charset="0"/>
                <a:ea typeface="Roboto" pitchFamily="34" charset="-122"/>
                <a:cs typeface="Roboto" pitchFamily="34" charset="-120"/>
              </a:rPr>
              <a:t>Objectifs</a:t>
            </a:r>
            <a:r>
              <a:rPr lang="en-US" dirty="0">
                <a:solidFill>
                  <a:srgbClr val="3C3939"/>
                </a:solidFill>
                <a:latin typeface="Roboto" pitchFamily="34" charset="0"/>
                <a:ea typeface="Roboto" pitchFamily="34" charset="-122"/>
                <a:cs typeface="Roboto" pitchFamily="34" charset="-120"/>
              </a:rPr>
              <a:t> de la mission</a:t>
            </a:r>
            <a:endParaRPr lang="en-US" dirty="0"/>
          </a:p>
        </p:txBody>
      </p:sp>
      <p:sp>
        <p:nvSpPr>
          <p:cNvPr id="14" name="Shape 1">
            <a:extLst>
              <a:ext uri="{FF2B5EF4-FFF2-40B4-BE49-F238E27FC236}">
                <a16:creationId xmlns:a16="http://schemas.microsoft.com/office/drawing/2014/main" id="{79404DB7-D1AC-61BE-FFDC-AC2A675EBE13}"/>
              </a:ext>
            </a:extLst>
          </p:cNvPr>
          <p:cNvSpPr/>
          <p:nvPr/>
        </p:nvSpPr>
        <p:spPr>
          <a:xfrm>
            <a:off x="6280190" y="3231825"/>
            <a:ext cx="396835" cy="396835"/>
          </a:xfrm>
          <a:prstGeom prst="roundRect">
            <a:avLst>
              <a:gd name="adj" fmla="val 24007"/>
            </a:avLst>
          </a:prstGeom>
          <a:solidFill>
            <a:srgbClr val="E1E1EA"/>
          </a:solidFill>
          <a:ln w="7620">
            <a:solidFill>
              <a:srgbClr val="C7C7D0"/>
            </a:solidFill>
            <a:prstDash val="solid"/>
          </a:ln>
        </p:spPr>
      </p:sp>
      <p:sp>
        <p:nvSpPr>
          <p:cNvPr id="15" name="Text 2">
            <a:extLst>
              <a:ext uri="{FF2B5EF4-FFF2-40B4-BE49-F238E27FC236}">
                <a16:creationId xmlns:a16="http://schemas.microsoft.com/office/drawing/2014/main" id="{7032D139-C284-45D3-F05C-FB21ADAE427C}"/>
              </a:ext>
            </a:extLst>
          </p:cNvPr>
          <p:cNvSpPr/>
          <p:nvPr/>
        </p:nvSpPr>
        <p:spPr>
          <a:xfrm>
            <a:off x="6903839" y="3231825"/>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rgbClr val="3C3939"/>
                </a:solidFill>
                <a:latin typeface="Roboto" pitchFamily="34" charset="0"/>
                <a:ea typeface="Roboto" pitchFamily="34" charset="-122"/>
              </a:rPr>
              <a:t>Construction du dashboard</a:t>
            </a:r>
            <a:endParaRPr lang="en-US" dirty="0"/>
          </a:p>
        </p:txBody>
      </p:sp>
      <p:sp>
        <p:nvSpPr>
          <p:cNvPr id="16" name="Shape 1">
            <a:extLst>
              <a:ext uri="{FF2B5EF4-FFF2-40B4-BE49-F238E27FC236}">
                <a16:creationId xmlns:a16="http://schemas.microsoft.com/office/drawing/2014/main" id="{5939FBD0-1CDE-E38B-8CB4-B4FA941BEA2F}"/>
              </a:ext>
            </a:extLst>
          </p:cNvPr>
          <p:cNvSpPr/>
          <p:nvPr/>
        </p:nvSpPr>
        <p:spPr>
          <a:xfrm>
            <a:off x="6280190" y="4055943"/>
            <a:ext cx="396835" cy="396835"/>
          </a:xfrm>
          <a:prstGeom prst="roundRect">
            <a:avLst>
              <a:gd name="adj" fmla="val 24007"/>
            </a:avLst>
          </a:prstGeom>
          <a:solidFill>
            <a:srgbClr val="E1E1EA"/>
          </a:solidFill>
          <a:ln w="7620">
            <a:solidFill>
              <a:srgbClr val="C7C7D0"/>
            </a:solidFill>
            <a:prstDash val="solid"/>
          </a:ln>
        </p:spPr>
      </p:sp>
      <p:sp>
        <p:nvSpPr>
          <p:cNvPr id="17" name="Text 2">
            <a:extLst>
              <a:ext uri="{FF2B5EF4-FFF2-40B4-BE49-F238E27FC236}">
                <a16:creationId xmlns:a16="http://schemas.microsoft.com/office/drawing/2014/main" id="{731CBA10-DF0D-4085-BCB3-35557FFA2853}"/>
              </a:ext>
            </a:extLst>
          </p:cNvPr>
          <p:cNvSpPr/>
          <p:nvPr/>
        </p:nvSpPr>
        <p:spPr>
          <a:xfrm>
            <a:off x="6903839" y="4055943"/>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rgbClr val="3C3939"/>
                </a:solidFill>
                <a:latin typeface="Roboto" pitchFamily="34" charset="0"/>
                <a:ea typeface="Roboto" pitchFamily="34" charset="-122"/>
                <a:cs typeface="Roboto" pitchFamily="34" charset="-120"/>
              </a:rPr>
              <a:t>Pipeline de </a:t>
            </a:r>
            <a:r>
              <a:rPr lang="en-US" dirty="0" err="1">
                <a:solidFill>
                  <a:srgbClr val="3C3939"/>
                </a:solidFill>
                <a:latin typeface="Roboto" pitchFamily="34" charset="0"/>
                <a:ea typeface="Roboto" pitchFamily="34" charset="-122"/>
                <a:cs typeface="Roboto" pitchFamily="34" charset="-120"/>
              </a:rPr>
              <a:t>déploiement</a:t>
            </a:r>
            <a:endParaRPr lang="en-US" dirty="0"/>
          </a:p>
        </p:txBody>
      </p:sp>
      <p:sp>
        <p:nvSpPr>
          <p:cNvPr id="18" name="Shape 1">
            <a:extLst>
              <a:ext uri="{FF2B5EF4-FFF2-40B4-BE49-F238E27FC236}">
                <a16:creationId xmlns:a16="http://schemas.microsoft.com/office/drawing/2014/main" id="{D697F748-5A55-E3D9-B31D-2B18E73837A6}"/>
              </a:ext>
            </a:extLst>
          </p:cNvPr>
          <p:cNvSpPr/>
          <p:nvPr/>
        </p:nvSpPr>
        <p:spPr>
          <a:xfrm>
            <a:off x="6280190" y="4879660"/>
            <a:ext cx="396835" cy="396835"/>
          </a:xfrm>
          <a:prstGeom prst="roundRect">
            <a:avLst>
              <a:gd name="adj" fmla="val 24007"/>
            </a:avLst>
          </a:prstGeom>
          <a:solidFill>
            <a:srgbClr val="E1E1EA"/>
          </a:solidFill>
          <a:ln w="7620">
            <a:solidFill>
              <a:srgbClr val="C7C7D0"/>
            </a:solidFill>
            <a:prstDash val="solid"/>
          </a:ln>
        </p:spPr>
      </p:sp>
      <p:sp>
        <p:nvSpPr>
          <p:cNvPr id="19" name="Text 2">
            <a:extLst>
              <a:ext uri="{FF2B5EF4-FFF2-40B4-BE49-F238E27FC236}">
                <a16:creationId xmlns:a16="http://schemas.microsoft.com/office/drawing/2014/main" id="{776B3576-2E12-9686-C031-0F499B2DFE89}"/>
              </a:ext>
            </a:extLst>
          </p:cNvPr>
          <p:cNvSpPr/>
          <p:nvPr/>
        </p:nvSpPr>
        <p:spPr>
          <a:xfrm>
            <a:off x="6903839" y="4879660"/>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rgbClr val="3C3939"/>
                </a:solidFill>
                <a:latin typeface="Roboto" pitchFamily="34" charset="0"/>
                <a:ea typeface="Roboto" pitchFamily="34" charset="-122"/>
              </a:rPr>
              <a:t>Test et </a:t>
            </a:r>
            <a:r>
              <a:rPr lang="en-US" dirty="0" err="1">
                <a:solidFill>
                  <a:srgbClr val="3C3939"/>
                </a:solidFill>
                <a:latin typeface="Roboto" pitchFamily="34" charset="0"/>
                <a:ea typeface="Roboto" pitchFamily="34" charset="-122"/>
              </a:rPr>
              <a:t>visualisation</a:t>
            </a:r>
            <a:endParaRPr lang="en-US" dirty="0"/>
          </a:p>
        </p:txBody>
      </p:sp>
      <p:sp>
        <p:nvSpPr>
          <p:cNvPr id="20" name="Shape 1">
            <a:extLst>
              <a:ext uri="{FF2B5EF4-FFF2-40B4-BE49-F238E27FC236}">
                <a16:creationId xmlns:a16="http://schemas.microsoft.com/office/drawing/2014/main" id="{A2A67264-2527-CE0B-9BAB-0D58D22C2231}"/>
              </a:ext>
            </a:extLst>
          </p:cNvPr>
          <p:cNvSpPr/>
          <p:nvPr/>
        </p:nvSpPr>
        <p:spPr>
          <a:xfrm>
            <a:off x="6280190" y="5703377"/>
            <a:ext cx="396835" cy="396835"/>
          </a:xfrm>
          <a:prstGeom prst="roundRect">
            <a:avLst>
              <a:gd name="adj" fmla="val 24007"/>
            </a:avLst>
          </a:prstGeom>
          <a:solidFill>
            <a:srgbClr val="E1E1EA"/>
          </a:solidFill>
          <a:ln w="7620">
            <a:solidFill>
              <a:srgbClr val="C7C7D0"/>
            </a:solidFill>
            <a:prstDash val="solid"/>
          </a:ln>
        </p:spPr>
      </p:sp>
      <p:sp>
        <p:nvSpPr>
          <p:cNvPr id="21" name="Text 2">
            <a:extLst>
              <a:ext uri="{FF2B5EF4-FFF2-40B4-BE49-F238E27FC236}">
                <a16:creationId xmlns:a16="http://schemas.microsoft.com/office/drawing/2014/main" id="{D9021A81-B1AB-7C9B-6E39-48803D36D5E7}"/>
              </a:ext>
            </a:extLst>
          </p:cNvPr>
          <p:cNvSpPr/>
          <p:nvPr/>
        </p:nvSpPr>
        <p:spPr>
          <a:xfrm>
            <a:off x="6903839" y="5703377"/>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rgbClr val="3C3939"/>
                </a:solidFill>
                <a:latin typeface="Roboto" pitchFamily="34" charset="0"/>
                <a:ea typeface="Roboto" pitchFamily="34" charset="-122"/>
              </a:rPr>
              <a:t>Veille</a:t>
            </a:r>
            <a:r>
              <a:rPr lang="en-US" dirty="0">
                <a:solidFill>
                  <a:srgbClr val="3C3939"/>
                </a:solidFill>
                <a:latin typeface="Roboto" pitchFamily="34" charset="0"/>
                <a:ea typeface="Roboto" pitchFamily="34" charset="-122"/>
              </a:rPr>
              <a:t> technique</a:t>
            </a:r>
            <a:endParaRPr lang="en-US" dirty="0"/>
          </a:p>
        </p:txBody>
      </p:sp>
      <p:sp>
        <p:nvSpPr>
          <p:cNvPr id="4" name="Shape 1">
            <a:extLst>
              <a:ext uri="{FF2B5EF4-FFF2-40B4-BE49-F238E27FC236}">
                <a16:creationId xmlns:a16="http://schemas.microsoft.com/office/drawing/2014/main" id="{B93B95D0-ADEF-5A75-B7F5-CEEC91D61DF4}"/>
              </a:ext>
            </a:extLst>
          </p:cNvPr>
          <p:cNvSpPr/>
          <p:nvPr/>
        </p:nvSpPr>
        <p:spPr>
          <a:xfrm>
            <a:off x="6280190" y="6527094"/>
            <a:ext cx="396835" cy="396835"/>
          </a:xfrm>
          <a:prstGeom prst="roundRect">
            <a:avLst>
              <a:gd name="adj" fmla="val 24007"/>
            </a:avLst>
          </a:prstGeom>
          <a:solidFill>
            <a:srgbClr val="E1E1EA"/>
          </a:solidFill>
          <a:ln w="7620">
            <a:solidFill>
              <a:srgbClr val="C7C7D0"/>
            </a:solidFill>
            <a:prstDash val="solid"/>
          </a:ln>
        </p:spPr>
      </p:sp>
      <p:sp>
        <p:nvSpPr>
          <p:cNvPr id="5" name="Text 2">
            <a:extLst>
              <a:ext uri="{FF2B5EF4-FFF2-40B4-BE49-F238E27FC236}">
                <a16:creationId xmlns:a16="http://schemas.microsoft.com/office/drawing/2014/main" id="{23D9F43B-21ED-5F7C-F6B0-EFB69DD66804}"/>
              </a:ext>
            </a:extLst>
          </p:cNvPr>
          <p:cNvSpPr/>
          <p:nvPr/>
        </p:nvSpPr>
        <p:spPr>
          <a:xfrm>
            <a:off x="6903839" y="6527094"/>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rgbClr val="3C3939"/>
                </a:solidFill>
                <a:latin typeface="Roboto" pitchFamily="34" charset="0"/>
                <a:ea typeface="Roboto" pitchFamily="34" charset="-122"/>
                <a:cs typeface="Roboto" pitchFamily="34" charset="-120"/>
              </a:rPr>
              <a:t>Conclusion</a:t>
            </a:r>
            <a:endParaRPr lang="en-US" dirty="0"/>
          </a:p>
        </p:txBody>
      </p:sp>
      <p:pic>
        <p:nvPicPr>
          <p:cNvPr id="6" name="Image 0" descr="preencoded.png">
            <a:extLst>
              <a:ext uri="{FF2B5EF4-FFF2-40B4-BE49-F238E27FC236}">
                <a16:creationId xmlns:a16="http://schemas.microsoft.com/office/drawing/2014/main" id="{7AB9919C-20DE-26C0-DB5A-93445F946B71}"/>
              </a:ext>
            </a:extLst>
          </p:cNvPr>
          <p:cNvPicPr>
            <a:picLocks noChangeAspect="1"/>
          </p:cNvPicPr>
          <p:nvPr/>
        </p:nvPicPr>
        <p:blipFill>
          <a:blip r:embed="rId3"/>
          <a:stretch>
            <a:fillRect/>
          </a:stretch>
        </p:blipFill>
        <p:spPr>
          <a:xfrm>
            <a:off x="0" y="0"/>
            <a:ext cx="5486400" cy="8229600"/>
          </a:xfrm>
          <a:prstGeom prst="rect">
            <a:avLst/>
          </a:prstGeom>
        </p:spPr>
      </p:pic>
    </p:spTree>
    <p:extLst>
      <p:ext uri="{BB962C8B-B14F-4D97-AF65-F5344CB8AC3E}">
        <p14:creationId xmlns:p14="http://schemas.microsoft.com/office/powerpoint/2010/main" val="4716767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509229" y="427255"/>
            <a:ext cx="13598658" cy="708779"/>
          </a:xfrm>
          <a:prstGeom prst="rect">
            <a:avLst/>
          </a:prstGeom>
          <a:noFill/>
          <a:ln/>
        </p:spPr>
        <p:txBody>
          <a:bodyPr wrap="none" lIns="0" tIns="0" rIns="0" bIns="0" rtlCol="0" anchor="t"/>
          <a:lstStyle/>
          <a:p>
            <a:pPr marL="0" indent="0">
              <a:lnSpc>
                <a:spcPts val="5550"/>
              </a:lnSpc>
              <a:buNone/>
            </a:pPr>
            <a:r>
              <a:rPr lang="en-US" sz="4450" b="1" dirty="0">
                <a:solidFill>
                  <a:srgbClr val="1B1B27"/>
                </a:solidFill>
                <a:latin typeface="Raleway" pitchFamily="34" charset="0"/>
                <a:ea typeface="Raleway" pitchFamily="34" charset="-122"/>
                <a:cs typeface="Raleway" pitchFamily="34" charset="-120"/>
              </a:rPr>
              <a:t>XXX</a:t>
            </a:r>
            <a:endParaRPr lang="en-US" sz="4450" b="1" dirty="0"/>
          </a:p>
        </p:txBody>
      </p:sp>
      <p:sp>
        <p:nvSpPr>
          <p:cNvPr id="5" name="Text 1">
            <a:extLst>
              <a:ext uri="{FF2B5EF4-FFF2-40B4-BE49-F238E27FC236}">
                <a16:creationId xmlns:a16="http://schemas.microsoft.com/office/drawing/2014/main" id="{ED4105B0-AC29-8E9E-1A4D-EE0AD5ECC764}"/>
              </a:ext>
            </a:extLst>
          </p:cNvPr>
          <p:cNvSpPr/>
          <p:nvPr/>
        </p:nvSpPr>
        <p:spPr>
          <a:xfrm>
            <a:off x="509230" y="1382613"/>
            <a:ext cx="6237090" cy="1078821"/>
          </a:xfrm>
          <a:prstGeom prst="rect">
            <a:avLst/>
          </a:prstGeom>
          <a:noFill/>
          <a:ln/>
        </p:spPr>
        <p:txBody>
          <a:bodyPr wrap="square" lIns="0" tIns="0" rIns="0" bIns="0" rtlCol="0" anchor="t">
            <a:spAutoFit/>
          </a:bodyPr>
          <a:lstStyle/>
          <a:p>
            <a:pPr marL="285750" indent="-285750" algn="just">
              <a:lnSpc>
                <a:spcPts val="2850"/>
              </a:lnSpc>
              <a:buFont typeface="Wingdings" panose="05000000000000000000" pitchFamily="2" charset="2"/>
              <a:buChar char="§"/>
            </a:pPr>
            <a:r>
              <a:rPr lang="fr-FR" sz="1750" b="1" dirty="0">
                <a:solidFill>
                  <a:srgbClr val="3C3939"/>
                </a:solidFill>
                <a:latin typeface="Roboto" pitchFamily="34" charset="0"/>
                <a:ea typeface="Roboto" pitchFamily="34" charset="-122"/>
                <a:cs typeface="Roboto" pitchFamily="34" charset="-120"/>
              </a:rPr>
              <a:t>XXX</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XXX</a:t>
            </a:r>
          </a:p>
          <a:p>
            <a:pPr marL="742950" lvl="1" indent="-285750" algn="just">
              <a:lnSpc>
                <a:spcPts val="2850"/>
              </a:lnSpc>
              <a:buFont typeface="Wingdings" panose="05000000000000000000" pitchFamily="2" charset="2"/>
              <a:buChar char="ü"/>
            </a:pPr>
            <a:endParaRPr lang="fr-FR" sz="1750" dirty="0">
              <a:solidFill>
                <a:srgbClr val="3C3939"/>
              </a:solidFill>
              <a:latin typeface="Roboto" pitchFamily="34" charset="0"/>
              <a:ea typeface="Roboto" pitchFamily="34" charset="-122"/>
              <a:cs typeface="Roboto" pitchFamily="34" charset="-120"/>
            </a:endParaRPr>
          </a:p>
        </p:txBody>
      </p:sp>
    </p:spTree>
    <p:extLst>
      <p:ext uri="{BB962C8B-B14F-4D97-AF65-F5344CB8AC3E}">
        <p14:creationId xmlns:p14="http://schemas.microsoft.com/office/powerpoint/2010/main" val="197721520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6280190" y="642912"/>
            <a:ext cx="7556421" cy="686213"/>
          </a:xfrm>
          <a:prstGeom prst="rect">
            <a:avLst/>
          </a:prstGeom>
          <a:noFill/>
          <a:ln/>
        </p:spPr>
        <p:txBody>
          <a:bodyPr wrap="square" lIns="0" tIns="0" rIns="0" bIns="0" rtlCol="0" anchor="t">
            <a:spAutoFit/>
          </a:bodyPr>
          <a:lstStyle/>
          <a:p>
            <a:pPr marL="0" indent="0">
              <a:lnSpc>
                <a:spcPts val="5550"/>
              </a:lnSpc>
              <a:buNone/>
            </a:pPr>
            <a:r>
              <a:rPr lang="en-US" sz="4450" b="1" dirty="0" err="1">
                <a:solidFill>
                  <a:srgbClr val="1B1B27"/>
                </a:solidFill>
                <a:latin typeface="Raleway" pitchFamily="34" charset="0"/>
                <a:ea typeface="Raleway" pitchFamily="34" charset="-122"/>
                <a:cs typeface="Raleway" pitchFamily="34" charset="-120"/>
              </a:rPr>
              <a:t>Sommaire</a:t>
            </a:r>
            <a:endParaRPr lang="en-US" sz="4450" b="1" dirty="0"/>
          </a:p>
        </p:txBody>
      </p:sp>
      <p:sp>
        <p:nvSpPr>
          <p:cNvPr id="10" name="Shape 1">
            <a:extLst>
              <a:ext uri="{FF2B5EF4-FFF2-40B4-BE49-F238E27FC236}">
                <a16:creationId xmlns:a16="http://schemas.microsoft.com/office/drawing/2014/main" id="{9927FEB7-3992-DB6A-CCBF-6BE9A02E8C65}"/>
              </a:ext>
            </a:extLst>
          </p:cNvPr>
          <p:cNvSpPr/>
          <p:nvPr/>
        </p:nvSpPr>
        <p:spPr>
          <a:xfrm>
            <a:off x="6280190" y="1583589"/>
            <a:ext cx="396835" cy="396835"/>
          </a:xfrm>
          <a:prstGeom prst="roundRect">
            <a:avLst>
              <a:gd name="adj" fmla="val 24007"/>
            </a:avLst>
          </a:prstGeom>
          <a:solidFill>
            <a:srgbClr val="E1E1EA"/>
          </a:solidFill>
          <a:ln w="7620">
            <a:solidFill>
              <a:srgbClr val="C7C7D0"/>
            </a:solidFill>
            <a:prstDash val="solid"/>
          </a:ln>
        </p:spPr>
      </p:sp>
      <p:sp>
        <p:nvSpPr>
          <p:cNvPr id="11" name="Text 2">
            <a:extLst>
              <a:ext uri="{FF2B5EF4-FFF2-40B4-BE49-F238E27FC236}">
                <a16:creationId xmlns:a16="http://schemas.microsoft.com/office/drawing/2014/main" id="{0893340C-B48B-31E9-3AE8-DE62CA4046DE}"/>
              </a:ext>
            </a:extLst>
          </p:cNvPr>
          <p:cNvSpPr/>
          <p:nvPr/>
        </p:nvSpPr>
        <p:spPr>
          <a:xfrm>
            <a:off x="6903839" y="1583589"/>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Présentation</a:t>
            </a:r>
            <a:r>
              <a:rPr lang="en-US" dirty="0">
                <a:solidFill>
                  <a:schemeClr val="bg1">
                    <a:lumMod val="75000"/>
                  </a:schemeClr>
                </a:solidFill>
                <a:latin typeface="Roboto" pitchFamily="34" charset="0"/>
                <a:ea typeface="Roboto" pitchFamily="34" charset="-122"/>
                <a:cs typeface="Roboto" pitchFamily="34" charset="-120"/>
              </a:rPr>
              <a:t> du </a:t>
            </a:r>
            <a:r>
              <a:rPr lang="en-US" dirty="0" err="1">
                <a:solidFill>
                  <a:schemeClr val="bg1">
                    <a:lumMod val="75000"/>
                  </a:schemeClr>
                </a:solidFill>
                <a:latin typeface="Roboto" pitchFamily="34" charset="0"/>
                <a:ea typeface="Roboto" pitchFamily="34" charset="-122"/>
                <a:cs typeface="Roboto" pitchFamily="34" charset="-120"/>
              </a:rPr>
              <a:t>contexte</a:t>
            </a:r>
            <a:endParaRPr lang="en-US" dirty="0">
              <a:solidFill>
                <a:schemeClr val="bg1">
                  <a:lumMod val="75000"/>
                </a:schemeClr>
              </a:solidFill>
            </a:endParaRPr>
          </a:p>
        </p:txBody>
      </p:sp>
      <p:sp>
        <p:nvSpPr>
          <p:cNvPr id="12" name="Shape 1">
            <a:extLst>
              <a:ext uri="{FF2B5EF4-FFF2-40B4-BE49-F238E27FC236}">
                <a16:creationId xmlns:a16="http://schemas.microsoft.com/office/drawing/2014/main" id="{86BEB861-8017-8AA9-D03C-8FAA5EBE1ED8}"/>
              </a:ext>
            </a:extLst>
          </p:cNvPr>
          <p:cNvSpPr/>
          <p:nvPr/>
        </p:nvSpPr>
        <p:spPr>
          <a:xfrm>
            <a:off x="6280190" y="2407707"/>
            <a:ext cx="396835" cy="396835"/>
          </a:xfrm>
          <a:prstGeom prst="roundRect">
            <a:avLst>
              <a:gd name="adj" fmla="val 24007"/>
            </a:avLst>
          </a:prstGeom>
          <a:solidFill>
            <a:srgbClr val="E1E1EA"/>
          </a:solidFill>
          <a:ln w="7620">
            <a:solidFill>
              <a:srgbClr val="C7C7D0"/>
            </a:solidFill>
            <a:prstDash val="solid"/>
          </a:ln>
        </p:spPr>
      </p:sp>
      <p:sp>
        <p:nvSpPr>
          <p:cNvPr id="13" name="Text 2">
            <a:extLst>
              <a:ext uri="{FF2B5EF4-FFF2-40B4-BE49-F238E27FC236}">
                <a16:creationId xmlns:a16="http://schemas.microsoft.com/office/drawing/2014/main" id="{D9C88D86-D633-484F-2017-1C1BB8FE727D}"/>
              </a:ext>
            </a:extLst>
          </p:cNvPr>
          <p:cNvSpPr/>
          <p:nvPr/>
        </p:nvSpPr>
        <p:spPr>
          <a:xfrm>
            <a:off x="6903839" y="2407707"/>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Objectifs</a:t>
            </a:r>
            <a:r>
              <a:rPr lang="en-US" dirty="0">
                <a:solidFill>
                  <a:schemeClr val="bg1">
                    <a:lumMod val="75000"/>
                  </a:schemeClr>
                </a:solidFill>
                <a:latin typeface="Roboto" pitchFamily="34" charset="0"/>
                <a:ea typeface="Roboto" pitchFamily="34" charset="-122"/>
                <a:cs typeface="Roboto" pitchFamily="34" charset="-120"/>
              </a:rPr>
              <a:t> de la mission</a:t>
            </a:r>
            <a:endParaRPr lang="en-US" dirty="0">
              <a:solidFill>
                <a:schemeClr val="bg1">
                  <a:lumMod val="75000"/>
                </a:schemeClr>
              </a:solidFill>
            </a:endParaRPr>
          </a:p>
        </p:txBody>
      </p:sp>
      <p:sp>
        <p:nvSpPr>
          <p:cNvPr id="14" name="Shape 1">
            <a:extLst>
              <a:ext uri="{FF2B5EF4-FFF2-40B4-BE49-F238E27FC236}">
                <a16:creationId xmlns:a16="http://schemas.microsoft.com/office/drawing/2014/main" id="{79404DB7-D1AC-61BE-FFDC-AC2A675EBE13}"/>
              </a:ext>
            </a:extLst>
          </p:cNvPr>
          <p:cNvSpPr/>
          <p:nvPr/>
        </p:nvSpPr>
        <p:spPr>
          <a:xfrm>
            <a:off x="6280190" y="3231825"/>
            <a:ext cx="396835" cy="396835"/>
          </a:xfrm>
          <a:prstGeom prst="roundRect">
            <a:avLst>
              <a:gd name="adj" fmla="val 24007"/>
            </a:avLst>
          </a:prstGeom>
          <a:solidFill>
            <a:srgbClr val="E1E1EA"/>
          </a:solidFill>
          <a:ln w="7620">
            <a:solidFill>
              <a:srgbClr val="C7C7D0"/>
            </a:solidFill>
            <a:prstDash val="solid"/>
          </a:ln>
        </p:spPr>
      </p:sp>
      <p:sp>
        <p:nvSpPr>
          <p:cNvPr id="15" name="Text 2">
            <a:extLst>
              <a:ext uri="{FF2B5EF4-FFF2-40B4-BE49-F238E27FC236}">
                <a16:creationId xmlns:a16="http://schemas.microsoft.com/office/drawing/2014/main" id="{7032D139-C284-45D3-F05C-FB21ADAE427C}"/>
              </a:ext>
            </a:extLst>
          </p:cNvPr>
          <p:cNvSpPr/>
          <p:nvPr/>
        </p:nvSpPr>
        <p:spPr>
          <a:xfrm>
            <a:off x="6903839" y="3231825"/>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rPr>
              <a:t>Modélisation</a:t>
            </a:r>
            <a:endParaRPr lang="en-US" dirty="0">
              <a:solidFill>
                <a:schemeClr val="bg1">
                  <a:lumMod val="75000"/>
                </a:schemeClr>
              </a:solidFill>
            </a:endParaRPr>
          </a:p>
        </p:txBody>
      </p:sp>
      <p:sp>
        <p:nvSpPr>
          <p:cNvPr id="16" name="Shape 1">
            <a:extLst>
              <a:ext uri="{FF2B5EF4-FFF2-40B4-BE49-F238E27FC236}">
                <a16:creationId xmlns:a16="http://schemas.microsoft.com/office/drawing/2014/main" id="{5939FBD0-1CDE-E38B-8CB4-B4FA941BEA2F}"/>
              </a:ext>
            </a:extLst>
          </p:cNvPr>
          <p:cNvSpPr/>
          <p:nvPr/>
        </p:nvSpPr>
        <p:spPr>
          <a:xfrm>
            <a:off x="6280190" y="4055943"/>
            <a:ext cx="396835" cy="396835"/>
          </a:xfrm>
          <a:prstGeom prst="roundRect">
            <a:avLst>
              <a:gd name="adj" fmla="val 24007"/>
            </a:avLst>
          </a:prstGeom>
          <a:solidFill>
            <a:srgbClr val="E1E1EA"/>
          </a:solidFill>
          <a:ln w="7620">
            <a:solidFill>
              <a:srgbClr val="C7C7D0"/>
            </a:solidFill>
            <a:prstDash val="solid"/>
          </a:ln>
        </p:spPr>
      </p:sp>
      <p:sp>
        <p:nvSpPr>
          <p:cNvPr id="17" name="Text 2">
            <a:extLst>
              <a:ext uri="{FF2B5EF4-FFF2-40B4-BE49-F238E27FC236}">
                <a16:creationId xmlns:a16="http://schemas.microsoft.com/office/drawing/2014/main" id="{731CBA10-DF0D-4085-BCB3-35557FFA2853}"/>
              </a:ext>
            </a:extLst>
          </p:cNvPr>
          <p:cNvSpPr/>
          <p:nvPr/>
        </p:nvSpPr>
        <p:spPr>
          <a:xfrm>
            <a:off x="6903839" y="4055943"/>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Pipeline de </a:t>
            </a:r>
            <a:r>
              <a:rPr lang="en-US" dirty="0" err="1">
                <a:solidFill>
                  <a:schemeClr val="bg1">
                    <a:lumMod val="75000"/>
                  </a:schemeClr>
                </a:solidFill>
                <a:latin typeface="Roboto" pitchFamily="34" charset="0"/>
                <a:ea typeface="Roboto" pitchFamily="34" charset="-122"/>
                <a:cs typeface="Roboto" pitchFamily="34" charset="-120"/>
              </a:rPr>
              <a:t>déploiement</a:t>
            </a:r>
            <a:endParaRPr lang="en-US" dirty="0">
              <a:solidFill>
                <a:schemeClr val="bg1">
                  <a:lumMod val="75000"/>
                </a:schemeClr>
              </a:solidFill>
            </a:endParaRPr>
          </a:p>
        </p:txBody>
      </p:sp>
      <p:sp>
        <p:nvSpPr>
          <p:cNvPr id="18" name="Shape 1">
            <a:extLst>
              <a:ext uri="{FF2B5EF4-FFF2-40B4-BE49-F238E27FC236}">
                <a16:creationId xmlns:a16="http://schemas.microsoft.com/office/drawing/2014/main" id="{D697F748-5A55-E3D9-B31D-2B18E73837A6}"/>
              </a:ext>
            </a:extLst>
          </p:cNvPr>
          <p:cNvSpPr/>
          <p:nvPr/>
        </p:nvSpPr>
        <p:spPr>
          <a:xfrm>
            <a:off x="6280190" y="4879660"/>
            <a:ext cx="396835" cy="396835"/>
          </a:xfrm>
          <a:prstGeom prst="roundRect">
            <a:avLst>
              <a:gd name="adj" fmla="val 24007"/>
            </a:avLst>
          </a:prstGeom>
          <a:solidFill>
            <a:srgbClr val="E1E1EA"/>
          </a:solidFill>
          <a:ln w="7620">
            <a:solidFill>
              <a:srgbClr val="C7C7D0"/>
            </a:solidFill>
            <a:prstDash val="solid"/>
          </a:ln>
        </p:spPr>
      </p:sp>
      <p:sp>
        <p:nvSpPr>
          <p:cNvPr id="19" name="Text 2">
            <a:extLst>
              <a:ext uri="{FF2B5EF4-FFF2-40B4-BE49-F238E27FC236}">
                <a16:creationId xmlns:a16="http://schemas.microsoft.com/office/drawing/2014/main" id="{776B3576-2E12-9686-C031-0F499B2DFE89}"/>
              </a:ext>
            </a:extLst>
          </p:cNvPr>
          <p:cNvSpPr/>
          <p:nvPr/>
        </p:nvSpPr>
        <p:spPr>
          <a:xfrm>
            <a:off x="6903839" y="4879660"/>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Data drift</a:t>
            </a:r>
            <a:endParaRPr lang="en-US" dirty="0">
              <a:solidFill>
                <a:schemeClr val="bg1">
                  <a:lumMod val="75000"/>
                </a:schemeClr>
              </a:solidFill>
            </a:endParaRPr>
          </a:p>
        </p:txBody>
      </p:sp>
      <p:sp>
        <p:nvSpPr>
          <p:cNvPr id="20" name="Shape 1">
            <a:extLst>
              <a:ext uri="{FF2B5EF4-FFF2-40B4-BE49-F238E27FC236}">
                <a16:creationId xmlns:a16="http://schemas.microsoft.com/office/drawing/2014/main" id="{A2A67264-2527-CE0B-9BAB-0D58D22C2231}"/>
              </a:ext>
            </a:extLst>
          </p:cNvPr>
          <p:cNvSpPr/>
          <p:nvPr/>
        </p:nvSpPr>
        <p:spPr>
          <a:xfrm>
            <a:off x="6280190" y="5703377"/>
            <a:ext cx="396835" cy="396835"/>
          </a:xfrm>
          <a:prstGeom prst="roundRect">
            <a:avLst>
              <a:gd name="adj" fmla="val 24007"/>
            </a:avLst>
          </a:prstGeom>
          <a:solidFill>
            <a:srgbClr val="E1E1EA"/>
          </a:solidFill>
          <a:ln w="7620">
            <a:solidFill>
              <a:srgbClr val="C7C7D0"/>
            </a:solidFill>
            <a:prstDash val="solid"/>
          </a:ln>
        </p:spPr>
      </p:sp>
      <p:sp>
        <p:nvSpPr>
          <p:cNvPr id="21" name="Text 2">
            <a:extLst>
              <a:ext uri="{FF2B5EF4-FFF2-40B4-BE49-F238E27FC236}">
                <a16:creationId xmlns:a16="http://schemas.microsoft.com/office/drawing/2014/main" id="{D9021A81-B1AB-7C9B-6E39-48803D36D5E7}"/>
              </a:ext>
            </a:extLst>
          </p:cNvPr>
          <p:cNvSpPr/>
          <p:nvPr/>
        </p:nvSpPr>
        <p:spPr>
          <a:xfrm>
            <a:off x="6903839" y="5703377"/>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Test de </a:t>
            </a:r>
            <a:r>
              <a:rPr lang="en-US" dirty="0" err="1">
                <a:solidFill>
                  <a:schemeClr val="bg1">
                    <a:lumMod val="75000"/>
                  </a:schemeClr>
                </a:solidFill>
                <a:latin typeface="Roboto" pitchFamily="34" charset="0"/>
                <a:ea typeface="Roboto" pitchFamily="34" charset="-122"/>
                <a:cs typeface="Roboto" pitchFamily="34" charset="-120"/>
              </a:rPr>
              <a:t>l’API</a:t>
            </a:r>
            <a:endParaRPr lang="en-US" dirty="0">
              <a:solidFill>
                <a:schemeClr val="bg1">
                  <a:lumMod val="75000"/>
                </a:schemeClr>
              </a:solidFill>
            </a:endParaRPr>
          </a:p>
        </p:txBody>
      </p:sp>
      <p:sp>
        <p:nvSpPr>
          <p:cNvPr id="4" name="Shape 1">
            <a:extLst>
              <a:ext uri="{FF2B5EF4-FFF2-40B4-BE49-F238E27FC236}">
                <a16:creationId xmlns:a16="http://schemas.microsoft.com/office/drawing/2014/main" id="{B93B95D0-ADEF-5A75-B7F5-CEEC91D61DF4}"/>
              </a:ext>
            </a:extLst>
          </p:cNvPr>
          <p:cNvSpPr/>
          <p:nvPr/>
        </p:nvSpPr>
        <p:spPr>
          <a:xfrm>
            <a:off x="6280190" y="6527094"/>
            <a:ext cx="396835" cy="396835"/>
          </a:xfrm>
          <a:prstGeom prst="roundRect">
            <a:avLst>
              <a:gd name="adj" fmla="val 24007"/>
            </a:avLst>
          </a:prstGeom>
          <a:solidFill>
            <a:srgbClr val="E1E1EA"/>
          </a:solidFill>
          <a:ln w="7620">
            <a:solidFill>
              <a:srgbClr val="C7C7D0"/>
            </a:solidFill>
            <a:prstDash val="solid"/>
          </a:ln>
        </p:spPr>
      </p:sp>
      <p:sp>
        <p:nvSpPr>
          <p:cNvPr id="5" name="Text 2">
            <a:extLst>
              <a:ext uri="{FF2B5EF4-FFF2-40B4-BE49-F238E27FC236}">
                <a16:creationId xmlns:a16="http://schemas.microsoft.com/office/drawing/2014/main" id="{23D9F43B-21ED-5F7C-F6B0-EFB69DD66804}"/>
              </a:ext>
            </a:extLst>
          </p:cNvPr>
          <p:cNvSpPr/>
          <p:nvPr/>
        </p:nvSpPr>
        <p:spPr>
          <a:xfrm>
            <a:off x="6903839" y="6527094"/>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rgbClr val="3C3939"/>
                </a:solidFill>
                <a:latin typeface="Roboto" pitchFamily="34" charset="0"/>
                <a:ea typeface="Roboto" pitchFamily="34" charset="-122"/>
                <a:cs typeface="Roboto" pitchFamily="34" charset="-120"/>
              </a:rPr>
              <a:t>Conclusion</a:t>
            </a:r>
            <a:endParaRPr lang="en-US" dirty="0"/>
          </a:p>
        </p:txBody>
      </p:sp>
      <p:pic>
        <p:nvPicPr>
          <p:cNvPr id="6" name="Image 0" descr="preencoded.png">
            <a:extLst>
              <a:ext uri="{FF2B5EF4-FFF2-40B4-BE49-F238E27FC236}">
                <a16:creationId xmlns:a16="http://schemas.microsoft.com/office/drawing/2014/main" id="{7AB9919C-20DE-26C0-DB5A-93445F946B71}"/>
              </a:ext>
            </a:extLst>
          </p:cNvPr>
          <p:cNvPicPr>
            <a:picLocks noChangeAspect="1"/>
          </p:cNvPicPr>
          <p:nvPr/>
        </p:nvPicPr>
        <p:blipFill>
          <a:blip r:embed="rId3"/>
          <a:stretch>
            <a:fillRect/>
          </a:stretch>
        </p:blipFill>
        <p:spPr>
          <a:xfrm>
            <a:off x="0" y="0"/>
            <a:ext cx="5486400" cy="8229600"/>
          </a:xfrm>
          <a:prstGeom prst="rect">
            <a:avLst/>
          </a:prstGeom>
        </p:spPr>
      </p:pic>
    </p:spTree>
    <p:extLst>
      <p:ext uri="{BB962C8B-B14F-4D97-AF65-F5344CB8AC3E}">
        <p14:creationId xmlns:p14="http://schemas.microsoft.com/office/powerpoint/2010/main" val="65452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731163"/>
            <a:ext cx="7556421" cy="686213"/>
          </a:xfrm>
          <a:prstGeom prst="rect">
            <a:avLst/>
          </a:prstGeom>
          <a:noFill/>
          <a:ln/>
        </p:spPr>
        <p:txBody>
          <a:bodyPr wrap="square" lIns="0" tIns="0" rIns="0" bIns="0" rtlCol="0" anchor="t">
            <a:spAutoFit/>
          </a:bodyPr>
          <a:lstStyle/>
          <a:p>
            <a:pPr marL="0" indent="0">
              <a:lnSpc>
                <a:spcPts val="5550"/>
              </a:lnSpc>
              <a:buNone/>
            </a:pPr>
            <a:r>
              <a:rPr lang="en-US" sz="4450" b="1" dirty="0">
                <a:solidFill>
                  <a:srgbClr val="1B1B27"/>
                </a:solidFill>
                <a:latin typeface="Raleway" pitchFamily="34" charset="0"/>
                <a:ea typeface="Raleway" pitchFamily="34" charset="-122"/>
                <a:cs typeface="Raleway" pitchFamily="34" charset="-120"/>
              </a:rPr>
              <a:t>Conclusion</a:t>
            </a:r>
            <a:endParaRPr lang="en-US" sz="4450" b="1" dirty="0"/>
          </a:p>
        </p:txBody>
      </p:sp>
      <p:pic>
        <p:nvPicPr>
          <p:cNvPr id="4" name="Image 1" descr="preencoded.png"/>
          <p:cNvPicPr>
            <a:picLocks noChangeAspect="1"/>
          </p:cNvPicPr>
          <p:nvPr/>
        </p:nvPicPr>
        <p:blipFill>
          <a:blip r:embed="rId4"/>
          <a:stretch>
            <a:fillRect/>
          </a:stretch>
        </p:blipFill>
        <p:spPr>
          <a:xfrm>
            <a:off x="793790" y="1892983"/>
            <a:ext cx="1134070" cy="1669852"/>
          </a:xfrm>
          <a:prstGeom prst="rect">
            <a:avLst/>
          </a:prstGeom>
        </p:spPr>
      </p:pic>
      <p:pic>
        <p:nvPicPr>
          <p:cNvPr id="7" name="Image 2" descr="preencoded.png"/>
          <p:cNvPicPr>
            <a:picLocks noChangeAspect="1"/>
          </p:cNvPicPr>
          <p:nvPr/>
        </p:nvPicPr>
        <p:blipFill>
          <a:blip r:embed="rId5"/>
          <a:stretch>
            <a:fillRect/>
          </a:stretch>
        </p:blipFill>
        <p:spPr>
          <a:xfrm>
            <a:off x="793790" y="3562834"/>
            <a:ext cx="1134070" cy="1669852"/>
          </a:xfrm>
          <a:prstGeom prst="rect">
            <a:avLst/>
          </a:prstGeom>
        </p:spPr>
      </p:pic>
      <p:pic>
        <p:nvPicPr>
          <p:cNvPr id="10" name="Image 3" descr="preencoded.png"/>
          <p:cNvPicPr>
            <a:picLocks noChangeAspect="1"/>
          </p:cNvPicPr>
          <p:nvPr/>
        </p:nvPicPr>
        <p:blipFill>
          <a:blip r:embed="rId6"/>
          <a:stretch>
            <a:fillRect/>
          </a:stretch>
        </p:blipFill>
        <p:spPr>
          <a:xfrm>
            <a:off x="793790" y="5232686"/>
            <a:ext cx="1134070" cy="1669852"/>
          </a:xfrm>
          <a:prstGeom prst="rect">
            <a:avLst/>
          </a:prstGeom>
        </p:spPr>
      </p:pic>
      <p:sp>
        <p:nvSpPr>
          <p:cNvPr id="13" name="Text 1">
            <a:extLst>
              <a:ext uri="{FF2B5EF4-FFF2-40B4-BE49-F238E27FC236}">
                <a16:creationId xmlns:a16="http://schemas.microsoft.com/office/drawing/2014/main" id="{125D099C-01A7-413F-E600-D5C4299AD7B3}"/>
              </a:ext>
            </a:extLst>
          </p:cNvPr>
          <p:cNvSpPr/>
          <p:nvPr/>
        </p:nvSpPr>
        <p:spPr>
          <a:xfrm>
            <a:off x="2169804" y="2323653"/>
            <a:ext cx="6577302" cy="269304"/>
          </a:xfrm>
          <a:prstGeom prst="rect">
            <a:avLst/>
          </a:prstGeom>
          <a:noFill/>
          <a:ln/>
        </p:spPr>
        <p:txBody>
          <a:bodyPr wrap="square" lIns="0" tIns="0" rIns="0" bIns="0" rtlCol="0" anchor="t">
            <a:spAutoFit/>
          </a:bodyPr>
          <a:lstStyle/>
          <a:p>
            <a:pPr algn="just"/>
            <a:r>
              <a:rPr lang="fr-FR" sz="1750" dirty="0">
                <a:solidFill>
                  <a:srgbClr val="3C3939"/>
                </a:solidFill>
                <a:latin typeface="Roboto" pitchFamily="34" charset="0"/>
                <a:ea typeface="Roboto" pitchFamily="34" charset="-122"/>
                <a:cs typeface="Roboto" pitchFamily="34" charset="-120"/>
              </a:rPr>
              <a:t>Notre.</a:t>
            </a:r>
          </a:p>
        </p:txBody>
      </p:sp>
      <p:sp>
        <p:nvSpPr>
          <p:cNvPr id="14" name="Text 1">
            <a:extLst>
              <a:ext uri="{FF2B5EF4-FFF2-40B4-BE49-F238E27FC236}">
                <a16:creationId xmlns:a16="http://schemas.microsoft.com/office/drawing/2014/main" id="{31CE8D21-14D1-D5E2-15ED-D61FD445FAE3}"/>
              </a:ext>
            </a:extLst>
          </p:cNvPr>
          <p:cNvSpPr/>
          <p:nvPr/>
        </p:nvSpPr>
        <p:spPr>
          <a:xfrm>
            <a:off x="2169805" y="3859151"/>
            <a:ext cx="6577302" cy="269304"/>
          </a:xfrm>
          <a:prstGeom prst="rect">
            <a:avLst/>
          </a:prstGeom>
          <a:noFill/>
          <a:ln/>
        </p:spPr>
        <p:txBody>
          <a:bodyPr wrap="square" lIns="0" tIns="0" rIns="0" bIns="0" rtlCol="0" anchor="t">
            <a:spAutoFit/>
          </a:bodyPr>
          <a:lstStyle/>
          <a:p>
            <a:pPr algn="just"/>
            <a:r>
              <a:rPr lang="fr-FR" sz="1750" dirty="0">
                <a:solidFill>
                  <a:srgbClr val="3C3939"/>
                </a:solidFill>
                <a:latin typeface="Roboto" pitchFamily="34" charset="0"/>
                <a:ea typeface="Roboto" pitchFamily="34" charset="-122"/>
                <a:cs typeface="Roboto" pitchFamily="34" charset="-120"/>
              </a:rPr>
              <a:t>L’implémentation d.</a:t>
            </a:r>
          </a:p>
        </p:txBody>
      </p:sp>
      <p:sp>
        <p:nvSpPr>
          <p:cNvPr id="15" name="Text 1">
            <a:extLst>
              <a:ext uri="{FF2B5EF4-FFF2-40B4-BE49-F238E27FC236}">
                <a16:creationId xmlns:a16="http://schemas.microsoft.com/office/drawing/2014/main" id="{DCCCA4E3-8E80-1596-DDAA-AE363CB498C6}"/>
              </a:ext>
            </a:extLst>
          </p:cNvPr>
          <p:cNvSpPr/>
          <p:nvPr/>
        </p:nvSpPr>
        <p:spPr>
          <a:xfrm>
            <a:off x="2169804" y="5663655"/>
            <a:ext cx="6577303" cy="269304"/>
          </a:xfrm>
          <a:prstGeom prst="rect">
            <a:avLst/>
          </a:prstGeom>
          <a:noFill/>
          <a:ln/>
        </p:spPr>
        <p:txBody>
          <a:bodyPr wrap="square" lIns="0" tIns="0" rIns="0" bIns="0" rtlCol="0" anchor="t">
            <a:spAutoFit/>
          </a:bodyPr>
          <a:lstStyle/>
          <a:p>
            <a:pPr algn="just"/>
            <a:r>
              <a:rPr lang="fr-FR" sz="1750" dirty="0">
                <a:solidFill>
                  <a:srgbClr val="3C3939"/>
                </a:solidFill>
                <a:latin typeface="Roboto" pitchFamily="34" charset="0"/>
                <a:ea typeface="Roboto" pitchFamily="34" charset="-122"/>
                <a:cs typeface="Roboto" pitchFamily="34" charset="-120"/>
              </a:rPr>
              <a:t>La.</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509229" y="427255"/>
            <a:ext cx="13598658" cy="708779"/>
          </a:xfrm>
          <a:prstGeom prst="rect">
            <a:avLst/>
          </a:prstGeom>
          <a:noFill/>
          <a:ln/>
        </p:spPr>
        <p:txBody>
          <a:bodyPr wrap="none" lIns="0" tIns="0" rIns="0" bIns="0" rtlCol="0" anchor="t"/>
          <a:lstStyle/>
          <a:p>
            <a:pPr marL="0" indent="0">
              <a:lnSpc>
                <a:spcPts val="5550"/>
              </a:lnSpc>
              <a:buNone/>
            </a:pPr>
            <a:r>
              <a:rPr lang="en-US" sz="4450" b="1" dirty="0">
                <a:solidFill>
                  <a:srgbClr val="1B1B27"/>
                </a:solidFill>
                <a:latin typeface="Raleway" pitchFamily="34" charset="0"/>
                <a:ea typeface="Raleway" pitchFamily="34" charset="-122"/>
                <a:cs typeface="Raleway" pitchFamily="34" charset="-120"/>
              </a:rPr>
              <a:t>XXX</a:t>
            </a:r>
            <a:endParaRPr lang="en-US" sz="4450" b="1" dirty="0"/>
          </a:p>
        </p:txBody>
      </p:sp>
      <p:sp>
        <p:nvSpPr>
          <p:cNvPr id="5" name="Text 1">
            <a:extLst>
              <a:ext uri="{FF2B5EF4-FFF2-40B4-BE49-F238E27FC236}">
                <a16:creationId xmlns:a16="http://schemas.microsoft.com/office/drawing/2014/main" id="{ED4105B0-AC29-8E9E-1A4D-EE0AD5ECC764}"/>
              </a:ext>
            </a:extLst>
          </p:cNvPr>
          <p:cNvSpPr/>
          <p:nvPr/>
        </p:nvSpPr>
        <p:spPr>
          <a:xfrm>
            <a:off x="509230" y="1382613"/>
            <a:ext cx="6237090" cy="1078821"/>
          </a:xfrm>
          <a:prstGeom prst="rect">
            <a:avLst/>
          </a:prstGeom>
          <a:noFill/>
          <a:ln/>
        </p:spPr>
        <p:txBody>
          <a:bodyPr wrap="square" lIns="0" tIns="0" rIns="0" bIns="0" rtlCol="0" anchor="t">
            <a:spAutoFit/>
          </a:bodyPr>
          <a:lstStyle/>
          <a:p>
            <a:pPr marL="285750" indent="-285750" algn="just">
              <a:lnSpc>
                <a:spcPts val="2850"/>
              </a:lnSpc>
              <a:buFont typeface="Wingdings" panose="05000000000000000000" pitchFamily="2" charset="2"/>
              <a:buChar char="§"/>
            </a:pPr>
            <a:r>
              <a:rPr lang="fr-FR" sz="1750" b="1" dirty="0">
                <a:solidFill>
                  <a:srgbClr val="3C3939"/>
                </a:solidFill>
                <a:latin typeface="Roboto" pitchFamily="34" charset="0"/>
                <a:ea typeface="Roboto" pitchFamily="34" charset="-122"/>
                <a:cs typeface="Roboto" pitchFamily="34" charset="-120"/>
              </a:rPr>
              <a:t>XXX</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XXX</a:t>
            </a:r>
          </a:p>
          <a:p>
            <a:pPr marL="742950" lvl="1" indent="-285750" algn="just">
              <a:lnSpc>
                <a:spcPts val="2850"/>
              </a:lnSpc>
              <a:buFont typeface="Wingdings" panose="05000000000000000000" pitchFamily="2" charset="2"/>
              <a:buChar char="ü"/>
            </a:pPr>
            <a:endParaRPr lang="fr-FR" sz="1750" dirty="0">
              <a:solidFill>
                <a:srgbClr val="3C3939"/>
              </a:solidFill>
              <a:latin typeface="Roboto" pitchFamily="34" charset="0"/>
              <a:ea typeface="Roboto" pitchFamily="34" charset="-122"/>
              <a:cs typeface="Roboto" pitchFamily="34" charset="-120"/>
            </a:endParaRPr>
          </a:p>
        </p:txBody>
      </p:sp>
    </p:spTree>
    <p:extLst>
      <p:ext uri="{BB962C8B-B14F-4D97-AF65-F5344CB8AC3E}">
        <p14:creationId xmlns:p14="http://schemas.microsoft.com/office/powerpoint/2010/main" val="13201531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509229" y="427255"/>
            <a:ext cx="13598658" cy="708779"/>
          </a:xfrm>
          <a:prstGeom prst="rect">
            <a:avLst/>
          </a:prstGeom>
          <a:noFill/>
          <a:ln/>
        </p:spPr>
        <p:txBody>
          <a:bodyPr wrap="none" lIns="0" tIns="0" rIns="0" bIns="0" rtlCol="0" anchor="t"/>
          <a:lstStyle/>
          <a:p>
            <a:pPr marL="0" indent="0">
              <a:lnSpc>
                <a:spcPts val="5550"/>
              </a:lnSpc>
              <a:buNone/>
            </a:pPr>
            <a:r>
              <a:rPr lang="en-US" sz="4450" b="1" dirty="0">
                <a:solidFill>
                  <a:srgbClr val="1B1B27"/>
                </a:solidFill>
                <a:latin typeface="Raleway" pitchFamily="34" charset="0"/>
                <a:ea typeface="Raleway" pitchFamily="34" charset="-122"/>
                <a:cs typeface="Raleway" pitchFamily="34" charset="-120"/>
              </a:rPr>
              <a:t>XXX</a:t>
            </a:r>
            <a:endParaRPr lang="en-US" sz="4450" b="1" dirty="0"/>
          </a:p>
        </p:txBody>
      </p:sp>
      <p:sp>
        <p:nvSpPr>
          <p:cNvPr id="5" name="Text 1">
            <a:extLst>
              <a:ext uri="{FF2B5EF4-FFF2-40B4-BE49-F238E27FC236}">
                <a16:creationId xmlns:a16="http://schemas.microsoft.com/office/drawing/2014/main" id="{ED4105B0-AC29-8E9E-1A4D-EE0AD5ECC764}"/>
              </a:ext>
            </a:extLst>
          </p:cNvPr>
          <p:cNvSpPr/>
          <p:nvPr/>
        </p:nvSpPr>
        <p:spPr>
          <a:xfrm>
            <a:off x="509230" y="1382613"/>
            <a:ext cx="6237090" cy="1078821"/>
          </a:xfrm>
          <a:prstGeom prst="rect">
            <a:avLst/>
          </a:prstGeom>
          <a:noFill/>
          <a:ln/>
        </p:spPr>
        <p:txBody>
          <a:bodyPr wrap="square" lIns="0" tIns="0" rIns="0" bIns="0" rtlCol="0" anchor="t">
            <a:spAutoFit/>
          </a:bodyPr>
          <a:lstStyle/>
          <a:p>
            <a:pPr marL="285750" indent="-285750" algn="just">
              <a:lnSpc>
                <a:spcPts val="2850"/>
              </a:lnSpc>
              <a:buFont typeface="Wingdings" panose="05000000000000000000" pitchFamily="2" charset="2"/>
              <a:buChar char="§"/>
            </a:pPr>
            <a:r>
              <a:rPr lang="fr-FR" sz="1750" b="1" dirty="0">
                <a:solidFill>
                  <a:srgbClr val="3C3939"/>
                </a:solidFill>
                <a:latin typeface="Roboto" pitchFamily="34" charset="0"/>
                <a:ea typeface="Roboto" pitchFamily="34" charset="-122"/>
                <a:cs typeface="Roboto" pitchFamily="34" charset="-120"/>
              </a:rPr>
              <a:t>XXX</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XXX</a:t>
            </a:r>
          </a:p>
          <a:p>
            <a:pPr marL="742950" lvl="1" indent="-285750" algn="just">
              <a:lnSpc>
                <a:spcPts val="2850"/>
              </a:lnSpc>
              <a:buFont typeface="Wingdings" panose="05000000000000000000" pitchFamily="2" charset="2"/>
              <a:buChar char="ü"/>
            </a:pPr>
            <a:endParaRPr lang="fr-FR" sz="1750" dirty="0">
              <a:solidFill>
                <a:srgbClr val="3C3939"/>
              </a:solidFill>
              <a:latin typeface="Roboto" pitchFamily="34" charset="0"/>
              <a:ea typeface="Roboto" pitchFamily="34" charset="-122"/>
              <a:cs typeface="Roboto" pitchFamily="34" charset="-120"/>
            </a:endParaRPr>
          </a:p>
        </p:txBody>
      </p:sp>
    </p:spTree>
    <p:extLst>
      <p:ext uri="{BB962C8B-B14F-4D97-AF65-F5344CB8AC3E}">
        <p14:creationId xmlns:p14="http://schemas.microsoft.com/office/powerpoint/2010/main" val="63430943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509229" y="427255"/>
            <a:ext cx="13598658" cy="708779"/>
          </a:xfrm>
          <a:prstGeom prst="rect">
            <a:avLst/>
          </a:prstGeom>
          <a:noFill/>
          <a:ln/>
        </p:spPr>
        <p:txBody>
          <a:bodyPr wrap="none" lIns="0" tIns="0" rIns="0" bIns="0" rtlCol="0" anchor="t"/>
          <a:lstStyle/>
          <a:p>
            <a:pPr marL="0" indent="0">
              <a:lnSpc>
                <a:spcPts val="5550"/>
              </a:lnSpc>
              <a:buNone/>
            </a:pPr>
            <a:r>
              <a:rPr lang="en-US" sz="4450" b="1" dirty="0">
                <a:solidFill>
                  <a:srgbClr val="1B1B27"/>
                </a:solidFill>
                <a:latin typeface="Raleway" pitchFamily="34" charset="0"/>
                <a:ea typeface="Raleway" pitchFamily="34" charset="-122"/>
                <a:cs typeface="Raleway" pitchFamily="34" charset="-120"/>
              </a:rPr>
              <a:t>XXX</a:t>
            </a:r>
            <a:endParaRPr lang="en-US" sz="4450" b="1" dirty="0"/>
          </a:p>
        </p:txBody>
      </p:sp>
      <p:sp>
        <p:nvSpPr>
          <p:cNvPr id="5" name="Text 1">
            <a:extLst>
              <a:ext uri="{FF2B5EF4-FFF2-40B4-BE49-F238E27FC236}">
                <a16:creationId xmlns:a16="http://schemas.microsoft.com/office/drawing/2014/main" id="{ED4105B0-AC29-8E9E-1A4D-EE0AD5ECC764}"/>
              </a:ext>
            </a:extLst>
          </p:cNvPr>
          <p:cNvSpPr/>
          <p:nvPr/>
        </p:nvSpPr>
        <p:spPr>
          <a:xfrm>
            <a:off x="509230" y="1382613"/>
            <a:ext cx="6237090" cy="1078821"/>
          </a:xfrm>
          <a:prstGeom prst="rect">
            <a:avLst/>
          </a:prstGeom>
          <a:noFill/>
          <a:ln/>
        </p:spPr>
        <p:txBody>
          <a:bodyPr wrap="square" lIns="0" tIns="0" rIns="0" bIns="0" rtlCol="0" anchor="t">
            <a:spAutoFit/>
          </a:bodyPr>
          <a:lstStyle/>
          <a:p>
            <a:pPr marL="285750" indent="-285750" algn="just">
              <a:lnSpc>
                <a:spcPts val="2850"/>
              </a:lnSpc>
              <a:buFont typeface="Wingdings" panose="05000000000000000000" pitchFamily="2" charset="2"/>
              <a:buChar char="§"/>
            </a:pPr>
            <a:r>
              <a:rPr lang="fr-FR" sz="1750" b="1" dirty="0">
                <a:solidFill>
                  <a:srgbClr val="3C3939"/>
                </a:solidFill>
                <a:latin typeface="Roboto" pitchFamily="34" charset="0"/>
                <a:ea typeface="Roboto" pitchFamily="34" charset="-122"/>
                <a:cs typeface="Roboto" pitchFamily="34" charset="-120"/>
              </a:rPr>
              <a:t>XXX</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XXX</a:t>
            </a:r>
          </a:p>
          <a:p>
            <a:pPr marL="742950" lvl="1" indent="-285750" algn="just">
              <a:lnSpc>
                <a:spcPts val="2850"/>
              </a:lnSpc>
              <a:buFont typeface="Wingdings" panose="05000000000000000000" pitchFamily="2" charset="2"/>
              <a:buChar char="ü"/>
            </a:pPr>
            <a:endParaRPr lang="fr-FR" sz="1750" dirty="0">
              <a:solidFill>
                <a:srgbClr val="3C3939"/>
              </a:solidFill>
              <a:latin typeface="Roboto" pitchFamily="34" charset="0"/>
              <a:ea typeface="Roboto" pitchFamily="34" charset="-122"/>
              <a:cs typeface="Roboto" pitchFamily="34" charset="-120"/>
            </a:endParaRPr>
          </a:p>
        </p:txBody>
      </p:sp>
    </p:spTree>
    <p:extLst>
      <p:ext uri="{BB962C8B-B14F-4D97-AF65-F5344CB8AC3E}">
        <p14:creationId xmlns:p14="http://schemas.microsoft.com/office/powerpoint/2010/main" val="48342064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568887"/>
            <a:ext cx="7556421" cy="686213"/>
          </a:xfrm>
          <a:prstGeom prst="rect">
            <a:avLst/>
          </a:prstGeom>
          <a:noFill/>
          <a:ln/>
        </p:spPr>
        <p:txBody>
          <a:bodyPr wrap="square" lIns="0" tIns="0" rIns="0" bIns="0" rtlCol="0" anchor="t">
            <a:spAutoFit/>
          </a:bodyPr>
          <a:lstStyle/>
          <a:p>
            <a:pPr marL="0" indent="0">
              <a:lnSpc>
                <a:spcPts val="5550"/>
              </a:lnSpc>
              <a:buNone/>
            </a:pPr>
            <a:r>
              <a:rPr lang="en-US" sz="4450" b="1" dirty="0">
                <a:solidFill>
                  <a:srgbClr val="1B1B27"/>
                </a:solidFill>
                <a:latin typeface="Raleway" pitchFamily="34" charset="0"/>
                <a:ea typeface="Raleway" pitchFamily="34" charset="-122"/>
                <a:cs typeface="Raleway" pitchFamily="34" charset="-120"/>
              </a:rPr>
              <a:t>Les données</a:t>
            </a:r>
            <a:endParaRPr lang="en-US" sz="4450" b="1" dirty="0"/>
          </a:p>
        </p:txBody>
      </p:sp>
      <p:pic>
        <p:nvPicPr>
          <p:cNvPr id="4" name="Image 1" descr="preencoded.png"/>
          <p:cNvPicPr>
            <a:picLocks noChangeAspect="1"/>
          </p:cNvPicPr>
          <p:nvPr/>
        </p:nvPicPr>
        <p:blipFill>
          <a:blip r:embed="rId4"/>
          <a:stretch>
            <a:fillRect/>
          </a:stretch>
        </p:blipFill>
        <p:spPr>
          <a:xfrm>
            <a:off x="6280190" y="2905367"/>
            <a:ext cx="566976" cy="566976"/>
          </a:xfrm>
          <a:prstGeom prst="rect">
            <a:avLst/>
          </a:prstGeom>
        </p:spPr>
      </p:pic>
      <p:sp>
        <p:nvSpPr>
          <p:cNvPr id="5" name="Text 1"/>
          <p:cNvSpPr/>
          <p:nvPr/>
        </p:nvSpPr>
        <p:spPr>
          <a:xfrm>
            <a:off x="6280190" y="3699157"/>
            <a:ext cx="2291953" cy="2568845"/>
          </a:xfrm>
          <a:prstGeom prst="rect">
            <a:avLst/>
          </a:prstGeom>
          <a:noFill/>
          <a:ln/>
        </p:spPr>
        <p:txBody>
          <a:bodyPr wrap="square" lIns="0" tIns="0" rIns="0" bIns="0" rtlCol="0" anchor="t">
            <a:spAutoFit/>
          </a:bodyPr>
          <a:lstStyle/>
          <a:p>
            <a:pPr marL="0" indent="0" algn="l">
              <a:lnSpc>
                <a:spcPts val="2850"/>
              </a:lnSpc>
              <a:buNone/>
            </a:pPr>
            <a:r>
              <a:rPr lang="fr-FR" sz="1750" dirty="0">
                <a:solidFill>
                  <a:srgbClr val="3C3939"/>
                </a:solidFill>
                <a:latin typeface="Roboto" pitchFamily="34" charset="0"/>
                <a:ea typeface="Roboto" pitchFamily="34" charset="-122"/>
                <a:cs typeface="Roboto" pitchFamily="34" charset="-120"/>
              </a:rPr>
              <a:t>Données issues de la base </a:t>
            </a:r>
            <a:r>
              <a:rPr lang="fr-FR" sz="1750" dirty="0" err="1">
                <a:solidFill>
                  <a:srgbClr val="3C3939"/>
                </a:solidFill>
                <a:latin typeface="Roboto" pitchFamily="34" charset="0"/>
                <a:ea typeface="Roboto" pitchFamily="34" charset="-122"/>
                <a:cs typeface="Roboto" pitchFamily="34" charset="-120"/>
              </a:rPr>
              <a:t>FlipKart</a:t>
            </a:r>
            <a:r>
              <a:rPr lang="fr-FR" sz="1750" dirty="0">
                <a:solidFill>
                  <a:srgbClr val="3C3939"/>
                </a:solidFill>
                <a:latin typeface="Roboto" pitchFamily="34" charset="0"/>
                <a:ea typeface="Roboto" pitchFamily="34" charset="-122"/>
                <a:cs typeface="Roboto" pitchFamily="34" charset="-120"/>
              </a:rPr>
              <a:t> contenant 1050 articles et 15 variables par article, ainsi que leurs images associées</a:t>
            </a:r>
            <a:r>
              <a:rPr lang="en-US" sz="1750" dirty="0">
                <a:solidFill>
                  <a:srgbClr val="3C3939"/>
                </a:solidFill>
                <a:latin typeface="Roboto" pitchFamily="34" charset="0"/>
                <a:ea typeface="Roboto" pitchFamily="34" charset="-122"/>
                <a:cs typeface="Roboto" pitchFamily="34" charset="-120"/>
              </a:rPr>
              <a:t>.</a:t>
            </a:r>
            <a:endParaRPr lang="en-US" sz="1750" dirty="0"/>
          </a:p>
        </p:txBody>
      </p:sp>
      <p:pic>
        <p:nvPicPr>
          <p:cNvPr id="6" name="Image 2" descr="preencoded.png"/>
          <p:cNvPicPr>
            <a:picLocks noChangeAspect="1"/>
          </p:cNvPicPr>
          <p:nvPr/>
        </p:nvPicPr>
        <p:blipFill>
          <a:blip r:embed="rId5"/>
          <a:stretch>
            <a:fillRect/>
          </a:stretch>
        </p:blipFill>
        <p:spPr>
          <a:xfrm>
            <a:off x="8912304" y="2905367"/>
            <a:ext cx="566976" cy="566976"/>
          </a:xfrm>
          <a:prstGeom prst="rect">
            <a:avLst/>
          </a:prstGeom>
        </p:spPr>
      </p:pic>
      <p:sp>
        <p:nvSpPr>
          <p:cNvPr id="7" name="Text 2"/>
          <p:cNvSpPr/>
          <p:nvPr/>
        </p:nvSpPr>
        <p:spPr>
          <a:xfrm>
            <a:off x="8912304" y="3699157"/>
            <a:ext cx="2292072" cy="1814513"/>
          </a:xfrm>
          <a:prstGeom prst="rect">
            <a:avLst/>
          </a:prstGeom>
          <a:noFill/>
          <a:ln/>
        </p:spPr>
        <p:txBody>
          <a:bodyPr wrap="square" lIns="0" tIns="0" rIns="0" bIns="0" rtlCol="0" anchor="t">
            <a:spAutoFit/>
          </a:bodyPr>
          <a:lstStyle/>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Nettoyage et transformation des données pour garantir leur qualité et leur cohérence.</a:t>
            </a:r>
            <a:endParaRPr lang="en-US" sz="1750" dirty="0"/>
          </a:p>
        </p:txBody>
      </p:sp>
      <p:pic>
        <p:nvPicPr>
          <p:cNvPr id="8" name="Image 3" descr="preencoded.png"/>
          <p:cNvPicPr>
            <a:picLocks noChangeAspect="1"/>
          </p:cNvPicPr>
          <p:nvPr/>
        </p:nvPicPr>
        <p:blipFill>
          <a:blip r:embed="rId6"/>
          <a:stretch>
            <a:fillRect/>
          </a:stretch>
        </p:blipFill>
        <p:spPr>
          <a:xfrm>
            <a:off x="11544538" y="2905367"/>
            <a:ext cx="566976" cy="566976"/>
          </a:xfrm>
          <a:prstGeom prst="rect">
            <a:avLst/>
          </a:prstGeom>
        </p:spPr>
      </p:pic>
      <p:sp>
        <p:nvSpPr>
          <p:cNvPr id="9" name="Text 3"/>
          <p:cNvSpPr/>
          <p:nvPr/>
        </p:nvSpPr>
        <p:spPr>
          <a:xfrm>
            <a:off x="11544538" y="3699157"/>
            <a:ext cx="2387219" cy="3684535"/>
          </a:xfrm>
          <a:prstGeom prst="rect">
            <a:avLst/>
          </a:prstGeom>
          <a:noFill/>
          <a:ln/>
        </p:spPr>
        <p:txBody>
          <a:bodyPr wrap="square" lIns="0" tIns="0" rIns="0" bIns="0" rtlCol="0" anchor="t">
            <a:spAutoFit/>
          </a:bodyPr>
          <a:lstStyle/>
          <a:p>
            <a:pPr marL="0" indent="0" algn="l">
              <a:lnSpc>
                <a:spcPts val="2850"/>
              </a:lnSpc>
              <a:buNone/>
            </a:pPr>
            <a:r>
              <a:rPr lang="en-US" sz="1750" dirty="0" err="1">
                <a:solidFill>
                  <a:srgbClr val="3C3939"/>
                </a:solidFill>
                <a:latin typeface="Roboto" pitchFamily="34" charset="0"/>
                <a:ea typeface="Roboto" pitchFamily="34" charset="-122"/>
                <a:cs typeface="Roboto" pitchFamily="34" charset="-120"/>
              </a:rPr>
              <a:t>Catégories</a:t>
            </a:r>
            <a:r>
              <a:rPr lang="en-US" sz="1750" dirty="0">
                <a:solidFill>
                  <a:srgbClr val="3C3939"/>
                </a:solidFill>
                <a:latin typeface="Roboto" pitchFamily="34" charset="0"/>
                <a:ea typeface="Roboto" pitchFamily="34" charset="-122"/>
                <a:cs typeface="Roboto" pitchFamily="34" charset="-120"/>
              </a:rPr>
              <a:t> </a:t>
            </a:r>
            <a:r>
              <a:rPr lang="en-US" sz="1750" dirty="0" err="1">
                <a:solidFill>
                  <a:srgbClr val="3C3939"/>
                </a:solidFill>
                <a:latin typeface="Roboto" pitchFamily="34" charset="0"/>
                <a:ea typeface="Roboto" pitchFamily="34" charset="-122"/>
                <a:cs typeface="Roboto" pitchFamily="34" charset="-120"/>
              </a:rPr>
              <a:t>disponibles</a:t>
            </a:r>
            <a:r>
              <a:rPr lang="en-US" sz="1750" dirty="0">
                <a:solidFill>
                  <a:srgbClr val="3C3939"/>
                </a:solidFill>
                <a:latin typeface="Roboto" pitchFamily="34" charset="0"/>
                <a:ea typeface="Roboto" pitchFamily="34" charset="-122"/>
                <a:cs typeface="Roboto" pitchFamily="34" charset="-120"/>
              </a:rPr>
              <a:t> :</a:t>
            </a:r>
          </a:p>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Baby Care,</a:t>
            </a:r>
          </a:p>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Beauty and Personal Care,</a:t>
            </a:r>
          </a:p>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Computers,</a:t>
            </a:r>
          </a:p>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Home Decor &amp; Festive Needs,</a:t>
            </a:r>
          </a:p>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Home Furnishing,</a:t>
            </a:r>
          </a:p>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Kitchen &amp; Dining,</a:t>
            </a:r>
          </a:p>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Watches.</a:t>
            </a:r>
            <a:endParaRPr lang="en-US" sz="1750" dirty="0"/>
          </a:p>
        </p:txBody>
      </p:sp>
    </p:spTree>
    <p:extLst>
      <p:ext uri="{BB962C8B-B14F-4D97-AF65-F5344CB8AC3E}">
        <p14:creationId xmlns:p14="http://schemas.microsoft.com/office/powerpoint/2010/main" val="289653561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509229" y="427255"/>
            <a:ext cx="13598658" cy="708779"/>
          </a:xfrm>
          <a:prstGeom prst="rect">
            <a:avLst/>
          </a:prstGeom>
          <a:noFill/>
          <a:ln/>
        </p:spPr>
        <p:txBody>
          <a:bodyPr wrap="none" lIns="0" tIns="0" rIns="0" bIns="0" rtlCol="0" anchor="t"/>
          <a:lstStyle/>
          <a:p>
            <a:pPr marL="0" indent="0">
              <a:lnSpc>
                <a:spcPts val="5550"/>
              </a:lnSpc>
              <a:buNone/>
            </a:pPr>
            <a:r>
              <a:rPr lang="en-US" sz="4450" b="1" dirty="0">
                <a:solidFill>
                  <a:srgbClr val="1B1B27"/>
                </a:solidFill>
                <a:latin typeface="Raleway" pitchFamily="34" charset="0"/>
                <a:ea typeface="Raleway" pitchFamily="34" charset="-122"/>
                <a:cs typeface="Raleway" pitchFamily="34" charset="-120"/>
              </a:rPr>
              <a:t>Les données</a:t>
            </a:r>
            <a:endParaRPr lang="en-US" sz="4450" b="1" dirty="0"/>
          </a:p>
        </p:txBody>
      </p:sp>
      <p:pic>
        <p:nvPicPr>
          <p:cNvPr id="4" name="Image 3">
            <a:extLst>
              <a:ext uri="{FF2B5EF4-FFF2-40B4-BE49-F238E27FC236}">
                <a16:creationId xmlns:a16="http://schemas.microsoft.com/office/drawing/2014/main" id="{D4D9729D-729E-17B8-A213-1F2CEA781C2B}"/>
              </a:ext>
            </a:extLst>
          </p:cNvPr>
          <p:cNvPicPr>
            <a:picLocks noChangeAspect="1"/>
          </p:cNvPicPr>
          <p:nvPr/>
        </p:nvPicPr>
        <p:blipFill>
          <a:blip r:embed="rId3"/>
          <a:stretch>
            <a:fillRect/>
          </a:stretch>
        </p:blipFill>
        <p:spPr>
          <a:xfrm>
            <a:off x="7014218" y="1136034"/>
            <a:ext cx="6896707" cy="5860529"/>
          </a:xfrm>
          <a:prstGeom prst="rect">
            <a:avLst/>
          </a:prstGeom>
        </p:spPr>
      </p:pic>
      <p:sp>
        <p:nvSpPr>
          <p:cNvPr id="5" name="Text 1">
            <a:extLst>
              <a:ext uri="{FF2B5EF4-FFF2-40B4-BE49-F238E27FC236}">
                <a16:creationId xmlns:a16="http://schemas.microsoft.com/office/drawing/2014/main" id="{ED4105B0-AC29-8E9E-1A4D-EE0AD5ECC764}"/>
              </a:ext>
            </a:extLst>
          </p:cNvPr>
          <p:cNvSpPr/>
          <p:nvPr/>
        </p:nvSpPr>
        <p:spPr>
          <a:xfrm>
            <a:off x="509230" y="1382613"/>
            <a:ext cx="6237090" cy="3310202"/>
          </a:xfrm>
          <a:prstGeom prst="rect">
            <a:avLst/>
          </a:prstGeom>
          <a:noFill/>
          <a:ln/>
        </p:spPr>
        <p:txBody>
          <a:bodyPr wrap="square" lIns="0" tIns="0" rIns="0" bIns="0" rtlCol="0" anchor="t">
            <a:spAutoFit/>
          </a:bodyPr>
          <a:lstStyle/>
          <a:p>
            <a:pPr marL="285750" indent="-285750" algn="just">
              <a:lnSpc>
                <a:spcPts val="2850"/>
              </a:lnSpc>
              <a:buFont typeface="Wingdings" panose="05000000000000000000" pitchFamily="2" charset="2"/>
              <a:buChar char="§"/>
            </a:pPr>
            <a:r>
              <a:rPr lang="fr-FR" sz="1750" b="1" dirty="0">
                <a:solidFill>
                  <a:srgbClr val="3C3939"/>
                </a:solidFill>
                <a:latin typeface="Roboto" pitchFamily="34" charset="0"/>
                <a:ea typeface="Roboto" pitchFamily="34" charset="-122"/>
                <a:cs typeface="Roboto" pitchFamily="34" charset="-120"/>
              </a:rPr>
              <a:t>Données issues de la base </a:t>
            </a:r>
            <a:r>
              <a:rPr lang="fr-FR" sz="1750" b="1" dirty="0" err="1">
                <a:solidFill>
                  <a:srgbClr val="3C3939"/>
                </a:solidFill>
                <a:latin typeface="Roboto" pitchFamily="34" charset="0"/>
                <a:ea typeface="Roboto" pitchFamily="34" charset="-122"/>
                <a:cs typeface="Roboto" pitchFamily="34" charset="-120"/>
              </a:rPr>
              <a:t>FlipKart</a:t>
            </a:r>
            <a:endParaRPr lang="fr-FR" sz="1750" b="1" dirty="0">
              <a:solidFill>
                <a:srgbClr val="3C3939"/>
              </a:solidFill>
              <a:latin typeface="Roboto" pitchFamily="34" charset="0"/>
              <a:ea typeface="Roboto" pitchFamily="34" charset="-122"/>
              <a:cs typeface="Roboto" pitchFamily="34" charset="-120"/>
            </a:endParaRP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1050 articles</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15 indicateurs couvrant plusieurs types</a:t>
            </a:r>
          </a:p>
          <a:p>
            <a:pPr marL="742950" lvl="1" indent="-285750" algn="just">
              <a:lnSpc>
                <a:spcPts val="2850"/>
              </a:lnSpc>
              <a:buFont typeface="Wingdings" panose="05000000000000000000" pitchFamily="2" charset="2"/>
              <a:buChar char="ü"/>
            </a:pPr>
            <a:endParaRPr lang="fr-FR" sz="1750" dirty="0">
              <a:solidFill>
                <a:srgbClr val="3C3939"/>
              </a:solidFill>
              <a:latin typeface="Roboto" pitchFamily="34" charset="0"/>
              <a:ea typeface="Roboto" pitchFamily="34" charset="-122"/>
              <a:cs typeface="Roboto" pitchFamily="34" charset="-120"/>
            </a:endParaRPr>
          </a:p>
          <a:p>
            <a:pPr marL="285750" indent="-285750" algn="just">
              <a:lnSpc>
                <a:spcPts val="2850"/>
              </a:lnSpc>
              <a:buFont typeface="Wingdings" panose="05000000000000000000" pitchFamily="2" charset="2"/>
              <a:buChar char="§"/>
            </a:pPr>
            <a:r>
              <a:rPr lang="fr-FR" sz="1750" b="1" dirty="0">
                <a:solidFill>
                  <a:srgbClr val="3C3939"/>
                </a:solidFill>
                <a:latin typeface="Roboto" pitchFamily="34" charset="0"/>
                <a:ea typeface="Roboto" pitchFamily="34" charset="-122"/>
                <a:cs typeface="Roboto" pitchFamily="34" charset="-120"/>
              </a:rPr>
              <a:t>Informations</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Informations sur les articles</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Informations tarifaires</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Descriptions</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Images</a:t>
            </a:r>
          </a:p>
        </p:txBody>
      </p:sp>
    </p:spTree>
    <p:extLst>
      <p:ext uri="{BB962C8B-B14F-4D97-AF65-F5344CB8AC3E}">
        <p14:creationId xmlns:p14="http://schemas.microsoft.com/office/powerpoint/2010/main" val="153840288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509230" y="427255"/>
            <a:ext cx="6805970" cy="708779"/>
          </a:xfrm>
          <a:prstGeom prst="rect">
            <a:avLst/>
          </a:prstGeom>
          <a:noFill/>
          <a:ln/>
        </p:spPr>
        <p:txBody>
          <a:bodyPr wrap="none" lIns="0" tIns="0" rIns="0" bIns="0" rtlCol="0" anchor="t"/>
          <a:lstStyle/>
          <a:p>
            <a:pPr marL="0" indent="0">
              <a:lnSpc>
                <a:spcPts val="5550"/>
              </a:lnSpc>
              <a:buNone/>
            </a:pPr>
            <a:r>
              <a:rPr lang="en-US" sz="4450" b="1" dirty="0">
                <a:solidFill>
                  <a:srgbClr val="1B1B27"/>
                </a:solidFill>
                <a:latin typeface="Raleway" pitchFamily="34" charset="0"/>
                <a:ea typeface="Raleway" pitchFamily="34" charset="-122"/>
                <a:cs typeface="Raleway" pitchFamily="34" charset="-120"/>
              </a:rPr>
              <a:t>Text preprocessing</a:t>
            </a:r>
            <a:endParaRPr lang="en-US" sz="4450" b="1" dirty="0"/>
          </a:p>
        </p:txBody>
      </p:sp>
      <p:sp>
        <p:nvSpPr>
          <p:cNvPr id="8" name="Text 5"/>
          <p:cNvSpPr/>
          <p:nvPr/>
        </p:nvSpPr>
        <p:spPr>
          <a:xfrm>
            <a:off x="509230" y="1291947"/>
            <a:ext cx="8151885" cy="5610510"/>
          </a:xfrm>
          <a:prstGeom prst="rect">
            <a:avLst/>
          </a:prstGeom>
          <a:noFill/>
          <a:ln/>
        </p:spPr>
        <p:txBody>
          <a:bodyPr wrap="square" lIns="0" tIns="0" rIns="0" bIns="0" rtlCol="0" anchor="t">
            <a:spAutoFit/>
          </a:bodyPr>
          <a:lstStyle/>
          <a:p>
            <a:pPr marL="0" indent="0" algn="just">
              <a:lnSpc>
                <a:spcPct val="150000"/>
              </a:lnSpc>
              <a:buNone/>
            </a:pPr>
            <a:r>
              <a:rPr lang="fr-FR" sz="1750" dirty="0">
                <a:solidFill>
                  <a:srgbClr val="3C3939"/>
                </a:solidFill>
                <a:latin typeface="Roboto" pitchFamily="34" charset="0"/>
                <a:ea typeface="Roboto" pitchFamily="34" charset="-122"/>
                <a:cs typeface="Roboto" pitchFamily="34" charset="-120"/>
              </a:rPr>
              <a:t>Nous allons désormais appliquer différentes transformations sur notre texte :</a:t>
            </a:r>
          </a:p>
          <a:p>
            <a:pPr marL="285750" indent="-285750" algn="just">
              <a:lnSpc>
                <a:spcPct val="15000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Suppression des </a:t>
            </a:r>
            <a:r>
              <a:rPr lang="fr-FR" sz="1750" dirty="0" err="1">
                <a:solidFill>
                  <a:srgbClr val="3C3939"/>
                </a:solidFill>
                <a:latin typeface="Roboto" pitchFamily="34" charset="0"/>
                <a:ea typeface="Roboto" pitchFamily="34" charset="-122"/>
                <a:cs typeface="Roboto" pitchFamily="34" charset="-120"/>
              </a:rPr>
              <a:t>stopwords</a:t>
            </a:r>
            <a:endParaRPr lang="fr-FR" sz="1750" dirty="0">
              <a:solidFill>
                <a:srgbClr val="3C3939"/>
              </a:solidFill>
              <a:latin typeface="Roboto" pitchFamily="34" charset="0"/>
              <a:ea typeface="Roboto" pitchFamily="34" charset="-122"/>
              <a:cs typeface="Roboto" pitchFamily="34" charset="-120"/>
            </a:endParaRPr>
          </a:p>
          <a:p>
            <a:pPr marL="285750" indent="-285750" algn="just">
              <a:lnSpc>
                <a:spcPct val="150000"/>
              </a:lnSpc>
              <a:buFont typeface="Wingdings" panose="05000000000000000000" pitchFamily="2" charset="2"/>
              <a:buChar char="ü"/>
            </a:pPr>
            <a:r>
              <a:rPr lang="fr-FR" sz="1750" dirty="0" err="1">
                <a:solidFill>
                  <a:srgbClr val="3C3939"/>
                </a:solidFill>
                <a:latin typeface="Roboto" pitchFamily="34" charset="0"/>
                <a:ea typeface="Roboto" pitchFamily="34" charset="-122"/>
                <a:cs typeface="Roboto" pitchFamily="34" charset="-120"/>
              </a:rPr>
              <a:t>Tokénisation</a:t>
            </a:r>
            <a:r>
              <a:rPr lang="fr-FR" sz="1750" dirty="0">
                <a:solidFill>
                  <a:srgbClr val="3C3939"/>
                </a:solidFill>
                <a:latin typeface="Roboto" pitchFamily="34" charset="0"/>
                <a:ea typeface="Roboto" pitchFamily="34" charset="-122"/>
                <a:cs typeface="Roboto" pitchFamily="34" charset="-120"/>
              </a:rPr>
              <a:t> : C'est un processus de division d'une chaîne de texte en un ensemble de "</a:t>
            </a:r>
            <a:r>
              <a:rPr lang="fr-FR" sz="1750" dirty="0" err="1">
                <a:solidFill>
                  <a:srgbClr val="3C3939"/>
                </a:solidFill>
                <a:latin typeface="Roboto" pitchFamily="34" charset="0"/>
                <a:ea typeface="Roboto" pitchFamily="34" charset="-122"/>
                <a:cs typeface="Roboto" pitchFamily="34" charset="-120"/>
              </a:rPr>
              <a:t>tokens</a:t>
            </a:r>
            <a:r>
              <a:rPr lang="fr-FR" sz="1750" dirty="0">
                <a:solidFill>
                  <a:srgbClr val="3C3939"/>
                </a:solidFill>
                <a:latin typeface="Roboto" pitchFamily="34" charset="0"/>
                <a:ea typeface="Roboto" pitchFamily="34" charset="-122"/>
                <a:cs typeface="Roboto" pitchFamily="34" charset="-120"/>
              </a:rPr>
              <a:t>" ou unités de sens. Un </a:t>
            </a:r>
            <a:r>
              <a:rPr lang="fr-FR" sz="1750" dirty="0" err="1">
                <a:solidFill>
                  <a:srgbClr val="3C3939"/>
                </a:solidFill>
                <a:latin typeface="Roboto" pitchFamily="34" charset="0"/>
                <a:ea typeface="Roboto" pitchFamily="34" charset="-122"/>
                <a:cs typeface="Roboto" pitchFamily="34" charset="-120"/>
              </a:rPr>
              <a:t>token</a:t>
            </a:r>
            <a:r>
              <a:rPr lang="fr-FR" sz="1750" dirty="0">
                <a:solidFill>
                  <a:srgbClr val="3C3939"/>
                </a:solidFill>
                <a:latin typeface="Roboto" pitchFamily="34" charset="0"/>
                <a:ea typeface="Roboto" pitchFamily="34" charset="-122"/>
                <a:cs typeface="Roboto" pitchFamily="34" charset="-120"/>
              </a:rPr>
              <a:t> peut être un mot, une ponctuation, un nombre, un symbole ou toute autre unité significative dans un texte.</a:t>
            </a:r>
          </a:p>
          <a:p>
            <a:pPr marL="285750" indent="-285750" algn="just">
              <a:lnSpc>
                <a:spcPct val="15000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Lemmatisation : représenter les mots sous leur forme canonique. Par exemple pour un verbe, ce sera son infinitif. Pour un nom, son masculin singulier. L'idée étant de ne conserver que le sens des mots utilisés dans le corpus.</a:t>
            </a:r>
          </a:p>
          <a:p>
            <a:pPr marL="285750" indent="-285750" algn="just">
              <a:lnSpc>
                <a:spcPct val="150000"/>
              </a:lnSpc>
              <a:buFont typeface="Wingdings" panose="05000000000000000000" pitchFamily="2" charset="2"/>
              <a:buChar char="ü"/>
            </a:pPr>
            <a:r>
              <a:rPr lang="fr-FR" sz="1750" dirty="0" err="1">
                <a:solidFill>
                  <a:srgbClr val="3C3939"/>
                </a:solidFill>
                <a:latin typeface="Roboto" pitchFamily="34" charset="0"/>
                <a:ea typeface="Roboto" pitchFamily="34" charset="-122"/>
                <a:cs typeface="Roboto" pitchFamily="34" charset="-120"/>
              </a:rPr>
              <a:t>Stemming</a:t>
            </a:r>
            <a:r>
              <a:rPr lang="fr-FR" sz="1750" dirty="0">
                <a:solidFill>
                  <a:srgbClr val="3C3939"/>
                </a:solidFill>
                <a:latin typeface="Roboto" pitchFamily="34" charset="0"/>
                <a:ea typeface="Roboto" pitchFamily="34" charset="-122"/>
                <a:cs typeface="Roboto" pitchFamily="34" charset="-120"/>
              </a:rPr>
              <a:t> : consiste à ne conserver que la racine des mots étudiés. L'idée étant de supprimer les suffixes, préfixes et autres des mots afin de ne conserver que leur origine. C'est un procédé plus simple que la lemmatisation et plus rapide à effectuer puisqu'on tronque les mots essentiellement contrairement à la lemmatisation qui nécessite d'utiliser un dictionnaire.</a:t>
            </a:r>
            <a:endParaRPr lang="en-US" sz="1750" dirty="0">
              <a:solidFill>
                <a:srgbClr val="3C3939"/>
              </a:solidFill>
              <a:latin typeface="Roboto" pitchFamily="34" charset="0"/>
              <a:ea typeface="Roboto" pitchFamily="34" charset="-122"/>
              <a:cs typeface="Roboto" pitchFamily="34" charset="-120"/>
            </a:endParaRPr>
          </a:p>
        </p:txBody>
      </p:sp>
      <p:pic>
        <p:nvPicPr>
          <p:cNvPr id="18" name="Image 17">
            <a:extLst>
              <a:ext uri="{FF2B5EF4-FFF2-40B4-BE49-F238E27FC236}">
                <a16:creationId xmlns:a16="http://schemas.microsoft.com/office/drawing/2014/main" id="{E2CA5446-CD4E-E20F-3991-A64D54FFAC45}"/>
              </a:ext>
            </a:extLst>
          </p:cNvPr>
          <p:cNvPicPr>
            <a:picLocks noChangeAspect="1"/>
          </p:cNvPicPr>
          <p:nvPr/>
        </p:nvPicPr>
        <p:blipFill>
          <a:blip r:embed="rId3"/>
          <a:stretch>
            <a:fillRect/>
          </a:stretch>
        </p:blipFill>
        <p:spPr>
          <a:xfrm>
            <a:off x="8805478" y="856795"/>
            <a:ext cx="5315692" cy="6516009"/>
          </a:xfrm>
          <a:prstGeom prst="rect">
            <a:avLst/>
          </a:prstGeom>
        </p:spPr>
      </p:pic>
    </p:spTree>
    <p:extLst>
      <p:ext uri="{BB962C8B-B14F-4D97-AF65-F5344CB8AC3E}">
        <p14:creationId xmlns:p14="http://schemas.microsoft.com/office/powerpoint/2010/main" val="229159794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509229" y="176884"/>
            <a:ext cx="13642200" cy="708779"/>
          </a:xfrm>
          <a:prstGeom prst="rect">
            <a:avLst/>
          </a:prstGeom>
          <a:noFill/>
          <a:ln/>
        </p:spPr>
        <p:txBody>
          <a:bodyPr wrap="none" lIns="0" tIns="0" rIns="0" bIns="0" rtlCol="0" anchor="t"/>
          <a:lstStyle/>
          <a:p>
            <a:pPr marL="0" indent="0">
              <a:lnSpc>
                <a:spcPts val="5550"/>
              </a:lnSpc>
              <a:buNone/>
            </a:pPr>
            <a:r>
              <a:rPr lang="en-US" sz="4450" b="1" dirty="0">
                <a:solidFill>
                  <a:srgbClr val="1B1B27"/>
                </a:solidFill>
                <a:latin typeface="Raleway" pitchFamily="34" charset="0"/>
              </a:rPr>
              <a:t>Conclusion </a:t>
            </a:r>
            <a:r>
              <a:rPr lang="en-US" sz="4450" b="1" dirty="0" err="1">
                <a:solidFill>
                  <a:srgbClr val="1B1B27"/>
                </a:solidFill>
                <a:latin typeface="Raleway" pitchFamily="34" charset="0"/>
              </a:rPr>
              <a:t>faisabilité</a:t>
            </a:r>
            <a:r>
              <a:rPr lang="en-US" sz="4450" b="1" dirty="0">
                <a:solidFill>
                  <a:srgbClr val="1B1B27"/>
                </a:solidFill>
                <a:latin typeface="Raleway" pitchFamily="34" charset="0"/>
              </a:rPr>
              <a:t> via les données </a:t>
            </a:r>
            <a:r>
              <a:rPr lang="en-US" sz="4450" b="1" dirty="0" err="1">
                <a:solidFill>
                  <a:srgbClr val="1B1B27"/>
                </a:solidFill>
                <a:latin typeface="Raleway" pitchFamily="34" charset="0"/>
              </a:rPr>
              <a:t>visuelles</a:t>
            </a:r>
            <a:r>
              <a:rPr lang="en-US" sz="4450" b="1" dirty="0">
                <a:solidFill>
                  <a:srgbClr val="1B1B27"/>
                </a:solidFill>
                <a:latin typeface="Raleway" pitchFamily="34" charset="0"/>
              </a:rPr>
              <a:t> </a:t>
            </a:r>
            <a:endParaRPr lang="en-US" sz="4450" b="1" dirty="0"/>
          </a:p>
        </p:txBody>
      </p:sp>
      <p:sp>
        <p:nvSpPr>
          <p:cNvPr id="2" name="Text 5">
            <a:extLst>
              <a:ext uri="{FF2B5EF4-FFF2-40B4-BE49-F238E27FC236}">
                <a16:creationId xmlns:a16="http://schemas.microsoft.com/office/drawing/2014/main" id="{42BEBF2A-3F7D-DAA5-BF5F-58332463464A}"/>
              </a:ext>
            </a:extLst>
          </p:cNvPr>
          <p:cNvSpPr/>
          <p:nvPr/>
        </p:nvSpPr>
        <p:spPr>
          <a:xfrm>
            <a:off x="509230" y="885663"/>
            <a:ext cx="13597188" cy="1537280"/>
          </a:xfrm>
          <a:prstGeom prst="rect">
            <a:avLst/>
          </a:prstGeom>
          <a:noFill/>
          <a:ln/>
        </p:spPr>
        <p:txBody>
          <a:bodyPr wrap="square" lIns="0" tIns="0" rIns="0" bIns="0" rtlCol="0" anchor="t">
            <a:spAutoFit/>
          </a:bodyPr>
          <a:lstStyle/>
          <a:p>
            <a:pPr marL="285750" indent="-285750" algn="l">
              <a:lnSpc>
                <a:spcPct val="200000"/>
              </a:lnSpc>
              <a:buFont typeface="Wingdings" panose="05000000000000000000" pitchFamily="2" charset="2"/>
              <a:buChar char="§"/>
            </a:pPr>
            <a:r>
              <a:rPr lang="fr-FR" sz="1750" dirty="0">
                <a:solidFill>
                  <a:srgbClr val="3C3939"/>
                </a:solidFill>
                <a:latin typeface="Roboto" pitchFamily="34" charset="0"/>
                <a:ea typeface="Roboto" pitchFamily="34" charset="-122"/>
              </a:rPr>
              <a:t>L’attribution des catégories des produits peut être automatisée à partir des données visuelles.</a:t>
            </a:r>
          </a:p>
          <a:p>
            <a:pPr marL="285750" indent="-285750" algn="l">
              <a:lnSpc>
                <a:spcPct val="200000"/>
              </a:lnSpc>
              <a:buFont typeface="Wingdings" panose="05000000000000000000" pitchFamily="2" charset="2"/>
              <a:buChar char="§"/>
            </a:pPr>
            <a:r>
              <a:rPr lang="fr-FR" sz="1750" dirty="0">
                <a:solidFill>
                  <a:srgbClr val="3C3939"/>
                </a:solidFill>
                <a:latin typeface="Roboto" pitchFamily="34" charset="0"/>
                <a:ea typeface="Roboto" pitchFamily="34" charset="-122"/>
              </a:rPr>
              <a:t>L'analyse graphique montre visuellement qu'il est réalisable  de séparer automatiquement les produits selon leurs vraies catégorie.</a:t>
            </a:r>
          </a:p>
          <a:p>
            <a:pPr marL="285750" indent="-285750" algn="l">
              <a:lnSpc>
                <a:spcPct val="200000"/>
              </a:lnSpc>
              <a:buFont typeface="Wingdings" panose="05000000000000000000" pitchFamily="2" charset="2"/>
              <a:buChar char="§"/>
            </a:pPr>
            <a:r>
              <a:rPr lang="fr-FR" sz="1750" dirty="0">
                <a:solidFill>
                  <a:srgbClr val="3C3939"/>
                </a:solidFill>
                <a:latin typeface="Roboto" pitchFamily="34" charset="0"/>
                <a:ea typeface="Roboto" pitchFamily="34" charset="-122"/>
              </a:rPr>
              <a:t>Les meilleurs résultats sur les scores ARI sont obtenus par le modèle INCEPTION V3.</a:t>
            </a:r>
          </a:p>
        </p:txBody>
      </p:sp>
      <p:pic>
        <p:nvPicPr>
          <p:cNvPr id="4" name="Image 3">
            <a:extLst>
              <a:ext uri="{FF2B5EF4-FFF2-40B4-BE49-F238E27FC236}">
                <a16:creationId xmlns:a16="http://schemas.microsoft.com/office/drawing/2014/main" id="{0333E124-03CE-5C02-CACC-285C07565606}"/>
              </a:ext>
            </a:extLst>
          </p:cNvPr>
          <p:cNvPicPr>
            <a:picLocks noChangeAspect="1"/>
          </p:cNvPicPr>
          <p:nvPr/>
        </p:nvPicPr>
        <p:blipFill>
          <a:blip r:embed="rId3"/>
          <a:stretch>
            <a:fillRect/>
          </a:stretch>
        </p:blipFill>
        <p:spPr>
          <a:xfrm>
            <a:off x="2619931" y="2602741"/>
            <a:ext cx="9420795" cy="5217047"/>
          </a:xfrm>
          <a:prstGeom prst="rect">
            <a:avLst/>
          </a:prstGeom>
        </p:spPr>
      </p:pic>
    </p:spTree>
    <p:extLst>
      <p:ext uri="{BB962C8B-B14F-4D97-AF65-F5344CB8AC3E}">
        <p14:creationId xmlns:p14="http://schemas.microsoft.com/office/powerpoint/2010/main" val="23746714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6280190" y="642912"/>
            <a:ext cx="7556421" cy="686213"/>
          </a:xfrm>
          <a:prstGeom prst="rect">
            <a:avLst/>
          </a:prstGeom>
          <a:noFill/>
          <a:ln/>
        </p:spPr>
        <p:txBody>
          <a:bodyPr wrap="square" lIns="0" tIns="0" rIns="0" bIns="0" rtlCol="0" anchor="t">
            <a:spAutoFit/>
          </a:bodyPr>
          <a:lstStyle/>
          <a:p>
            <a:pPr marL="0" indent="0">
              <a:lnSpc>
                <a:spcPts val="5550"/>
              </a:lnSpc>
              <a:buNone/>
            </a:pPr>
            <a:r>
              <a:rPr lang="en-US" sz="4450" b="1" dirty="0" err="1">
                <a:solidFill>
                  <a:srgbClr val="1B1B27"/>
                </a:solidFill>
                <a:latin typeface="Raleway" pitchFamily="34" charset="0"/>
                <a:ea typeface="Raleway" pitchFamily="34" charset="-122"/>
                <a:cs typeface="Raleway" pitchFamily="34" charset="-120"/>
              </a:rPr>
              <a:t>Sommaire</a:t>
            </a:r>
            <a:endParaRPr lang="en-US" sz="4450" b="1" dirty="0"/>
          </a:p>
        </p:txBody>
      </p:sp>
      <p:sp>
        <p:nvSpPr>
          <p:cNvPr id="10" name="Shape 1">
            <a:extLst>
              <a:ext uri="{FF2B5EF4-FFF2-40B4-BE49-F238E27FC236}">
                <a16:creationId xmlns:a16="http://schemas.microsoft.com/office/drawing/2014/main" id="{9927FEB7-3992-DB6A-CCBF-6BE9A02E8C65}"/>
              </a:ext>
            </a:extLst>
          </p:cNvPr>
          <p:cNvSpPr/>
          <p:nvPr/>
        </p:nvSpPr>
        <p:spPr>
          <a:xfrm>
            <a:off x="6280190" y="1583589"/>
            <a:ext cx="396835" cy="396835"/>
          </a:xfrm>
          <a:prstGeom prst="roundRect">
            <a:avLst>
              <a:gd name="adj" fmla="val 24007"/>
            </a:avLst>
          </a:prstGeom>
          <a:solidFill>
            <a:srgbClr val="E1E1EA"/>
          </a:solidFill>
          <a:ln w="7620">
            <a:solidFill>
              <a:srgbClr val="C7C7D0"/>
            </a:solidFill>
            <a:prstDash val="solid"/>
          </a:ln>
        </p:spPr>
      </p:sp>
      <p:sp>
        <p:nvSpPr>
          <p:cNvPr id="11" name="Text 2">
            <a:extLst>
              <a:ext uri="{FF2B5EF4-FFF2-40B4-BE49-F238E27FC236}">
                <a16:creationId xmlns:a16="http://schemas.microsoft.com/office/drawing/2014/main" id="{0893340C-B48B-31E9-3AE8-DE62CA4046DE}"/>
              </a:ext>
            </a:extLst>
          </p:cNvPr>
          <p:cNvSpPr/>
          <p:nvPr/>
        </p:nvSpPr>
        <p:spPr>
          <a:xfrm>
            <a:off x="6903839" y="1583589"/>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rgbClr val="3C3939"/>
                </a:solidFill>
                <a:latin typeface="Roboto" pitchFamily="34" charset="0"/>
                <a:ea typeface="Roboto" pitchFamily="34" charset="-122"/>
                <a:cs typeface="Roboto" pitchFamily="34" charset="-120"/>
              </a:rPr>
              <a:t>Présentation</a:t>
            </a:r>
            <a:r>
              <a:rPr lang="en-US" dirty="0">
                <a:solidFill>
                  <a:srgbClr val="3C3939"/>
                </a:solidFill>
                <a:latin typeface="Roboto" pitchFamily="34" charset="0"/>
                <a:ea typeface="Roboto" pitchFamily="34" charset="-122"/>
                <a:cs typeface="Roboto" pitchFamily="34" charset="-120"/>
              </a:rPr>
              <a:t> du </a:t>
            </a:r>
            <a:r>
              <a:rPr lang="en-US" dirty="0" err="1">
                <a:solidFill>
                  <a:srgbClr val="3C3939"/>
                </a:solidFill>
                <a:latin typeface="Roboto" pitchFamily="34" charset="0"/>
                <a:ea typeface="Roboto" pitchFamily="34" charset="-122"/>
                <a:cs typeface="Roboto" pitchFamily="34" charset="-120"/>
              </a:rPr>
              <a:t>contexte</a:t>
            </a:r>
            <a:endParaRPr lang="en-US" dirty="0"/>
          </a:p>
        </p:txBody>
      </p:sp>
      <p:sp>
        <p:nvSpPr>
          <p:cNvPr id="12" name="Shape 1">
            <a:extLst>
              <a:ext uri="{FF2B5EF4-FFF2-40B4-BE49-F238E27FC236}">
                <a16:creationId xmlns:a16="http://schemas.microsoft.com/office/drawing/2014/main" id="{86BEB861-8017-8AA9-D03C-8FAA5EBE1ED8}"/>
              </a:ext>
            </a:extLst>
          </p:cNvPr>
          <p:cNvSpPr/>
          <p:nvPr/>
        </p:nvSpPr>
        <p:spPr>
          <a:xfrm>
            <a:off x="6280190" y="2407707"/>
            <a:ext cx="396835" cy="396835"/>
          </a:xfrm>
          <a:prstGeom prst="roundRect">
            <a:avLst>
              <a:gd name="adj" fmla="val 24007"/>
            </a:avLst>
          </a:prstGeom>
          <a:solidFill>
            <a:srgbClr val="E1E1EA"/>
          </a:solidFill>
          <a:ln w="7620">
            <a:solidFill>
              <a:srgbClr val="C7C7D0"/>
            </a:solidFill>
            <a:prstDash val="solid"/>
          </a:ln>
        </p:spPr>
      </p:sp>
      <p:sp>
        <p:nvSpPr>
          <p:cNvPr id="13" name="Text 2">
            <a:extLst>
              <a:ext uri="{FF2B5EF4-FFF2-40B4-BE49-F238E27FC236}">
                <a16:creationId xmlns:a16="http://schemas.microsoft.com/office/drawing/2014/main" id="{D9C88D86-D633-484F-2017-1C1BB8FE727D}"/>
              </a:ext>
            </a:extLst>
          </p:cNvPr>
          <p:cNvSpPr/>
          <p:nvPr/>
        </p:nvSpPr>
        <p:spPr>
          <a:xfrm>
            <a:off x="6903839" y="2407707"/>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Objectifs</a:t>
            </a:r>
            <a:r>
              <a:rPr lang="en-US" dirty="0">
                <a:solidFill>
                  <a:schemeClr val="bg1">
                    <a:lumMod val="75000"/>
                  </a:schemeClr>
                </a:solidFill>
                <a:latin typeface="Roboto" pitchFamily="34" charset="0"/>
                <a:ea typeface="Roboto" pitchFamily="34" charset="-122"/>
                <a:cs typeface="Roboto" pitchFamily="34" charset="-120"/>
              </a:rPr>
              <a:t> de la mission</a:t>
            </a:r>
            <a:endParaRPr lang="en-US" dirty="0">
              <a:solidFill>
                <a:schemeClr val="bg1">
                  <a:lumMod val="75000"/>
                </a:schemeClr>
              </a:solidFill>
            </a:endParaRPr>
          </a:p>
        </p:txBody>
      </p:sp>
      <p:sp>
        <p:nvSpPr>
          <p:cNvPr id="14" name="Shape 1">
            <a:extLst>
              <a:ext uri="{FF2B5EF4-FFF2-40B4-BE49-F238E27FC236}">
                <a16:creationId xmlns:a16="http://schemas.microsoft.com/office/drawing/2014/main" id="{79404DB7-D1AC-61BE-FFDC-AC2A675EBE13}"/>
              </a:ext>
            </a:extLst>
          </p:cNvPr>
          <p:cNvSpPr/>
          <p:nvPr/>
        </p:nvSpPr>
        <p:spPr>
          <a:xfrm>
            <a:off x="6280190" y="3231825"/>
            <a:ext cx="396835" cy="396835"/>
          </a:xfrm>
          <a:prstGeom prst="roundRect">
            <a:avLst>
              <a:gd name="adj" fmla="val 24007"/>
            </a:avLst>
          </a:prstGeom>
          <a:solidFill>
            <a:srgbClr val="E1E1EA"/>
          </a:solidFill>
          <a:ln w="7620">
            <a:solidFill>
              <a:srgbClr val="C7C7D0"/>
            </a:solidFill>
            <a:prstDash val="solid"/>
          </a:ln>
        </p:spPr>
      </p:sp>
      <p:sp>
        <p:nvSpPr>
          <p:cNvPr id="15" name="Text 2">
            <a:extLst>
              <a:ext uri="{FF2B5EF4-FFF2-40B4-BE49-F238E27FC236}">
                <a16:creationId xmlns:a16="http://schemas.microsoft.com/office/drawing/2014/main" id="{7032D139-C284-45D3-F05C-FB21ADAE427C}"/>
              </a:ext>
            </a:extLst>
          </p:cNvPr>
          <p:cNvSpPr/>
          <p:nvPr/>
        </p:nvSpPr>
        <p:spPr>
          <a:xfrm>
            <a:off x="6903839" y="3231825"/>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rPr>
              <a:t>Construction du dashboard</a:t>
            </a:r>
            <a:endParaRPr lang="en-US" dirty="0">
              <a:solidFill>
                <a:schemeClr val="bg1">
                  <a:lumMod val="75000"/>
                </a:schemeClr>
              </a:solidFill>
            </a:endParaRPr>
          </a:p>
        </p:txBody>
      </p:sp>
      <p:sp>
        <p:nvSpPr>
          <p:cNvPr id="16" name="Shape 1">
            <a:extLst>
              <a:ext uri="{FF2B5EF4-FFF2-40B4-BE49-F238E27FC236}">
                <a16:creationId xmlns:a16="http://schemas.microsoft.com/office/drawing/2014/main" id="{5939FBD0-1CDE-E38B-8CB4-B4FA941BEA2F}"/>
              </a:ext>
            </a:extLst>
          </p:cNvPr>
          <p:cNvSpPr/>
          <p:nvPr/>
        </p:nvSpPr>
        <p:spPr>
          <a:xfrm>
            <a:off x="6280190" y="4055943"/>
            <a:ext cx="396835" cy="396835"/>
          </a:xfrm>
          <a:prstGeom prst="roundRect">
            <a:avLst>
              <a:gd name="adj" fmla="val 24007"/>
            </a:avLst>
          </a:prstGeom>
          <a:solidFill>
            <a:srgbClr val="E1E1EA"/>
          </a:solidFill>
          <a:ln w="7620">
            <a:solidFill>
              <a:srgbClr val="C7C7D0"/>
            </a:solidFill>
            <a:prstDash val="solid"/>
          </a:ln>
        </p:spPr>
      </p:sp>
      <p:sp>
        <p:nvSpPr>
          <p:cNvPr id="17" name="Text 2">
            <a:extLst>
              <a:ext uri="{FF2B5EF4-FFF2-40B4-BE49-F238E27FC236}">
                <a16:creationId xmlns:a16="http://schemas.microsoft.com/office/drawing/2014/main" id="{731CBA10-DF0D-4085-BCB3-35557FFA2853}"/>
              </a:ext>
            </a:extLst>
          </p:cNvPr>
          <p:cNvSpPr/>
          <p:nvPr/>
        </p:nvSpPr>
        <p:spPr>
          <a:xfrm>
            <a:off x="6903839" y="4055943"/>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Pipeline de </a:t>
            </a:r>
            <a:r>
              <a:rPr lang="en-US" dirty="0" err="1">
                <a:solidFill>
                  <a:schemeClr val="bg1">
                    <a:lumMod val="75000"/>
                  </a:schemeClr>
                </a:solidFill>
                <a:latin typeface="Roboto" pitchFamily="34" charset="0"/>
                <a:ea typeface="Roboto" pitchFamily="34" charset="-122"/>
                <a:cs typeface="Roboto" pitchFamily="34" charset="-120"/>
              </a:rPr>
              <a:t>déploiement</a:t>
            </a:r>
            <a:endParaRPr lang="en-US" dirty="0">
              <a:solidFill>
                <a:schemeClr val="bg1">
                  <a:lumMod val="75000"/>
                </a:schemeClr>
              </a:solidFill>
            </a:endParaRPr>
          </a:p>
        </p:txBody>
      </p:sp>
      <p:sp>
        <p:nvSpPr>
          <p:cNvPr id="18" name="Shape 1">
            <a:extLst>
              <a:ext uri="{FF2B5EF4-FFF2-40B4-BE49-F238E27FC236}">
                <a16:creationId xmlns:a16="http://schemas.microsoft.com/office/drawing/2014/main" id="{D697F748-5A55-E3D9-B31D-2B18E73837A6}"/>
              </a:ext>
            </a:extLst>
          </p:cNvPr>
          <p:cNvSpPr/>
          <p:nvPr/>
        </p:nvSpPr>
        <p:spPr>
          <a:xfrm>
            <a:off x="6280190" y="4879660"/>
            <a:ext cx="396835" cy="396835"/>
          </a:xfrm>
          <a:prstGeom prst="roundRect">
            <a:avLst>
              <a:gd name="adj" fmla="val 24007"/>
            </a:avLst>
          </a:prstGeom>
          <a:solidFill>
            <a:srgbClr val="E1E1EA"/>
          </a:solidFill>
          <a:ln w="7620">
            <a:solidFill>
              <a:srgbClr val="C7C7D0"/>
            </a:solidFill>
            <a:prstDash val="solid"/>
          </a:ln>
        </p:spPr>
      </p:sp>
      <p:sp>
        <p:nvSpPr>
          <p:cNvPr id="19" name="Text 2">
            <a:extLst>
              <a:ext uri="{FF2B5EF4-FFF2-40B4-BE49-F238E27FC236}">
                <a16:creationId xmlns:a16="http://schemas.microsoft.com/office/drawing/2014/main" id="{776B3576-2E12-9686-C031-0F499B2DFE89}"/>
              </a:ext>
            </a:extLst>
          </p:cNvPr>
          <p:cNvSpPr/>
          <p:nvPr/>
        </p:nvSpPr>
        <p:spPr>
          <a:xfrm>
            <a:off x="6903839" y="4879660"/>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rPr>
              <a:t>Test et </a:t>
            </a:r>
            <a:r>
              <a:rPr lang="en-US" dirty="0" err="1">
                <a:solidFill>
                  <a:schemeClr val="bg1">
                    <a:lumMod val="75000"/>
                  </a:schemeClr>
                </a:solidFill>
                <a:latin typeface="Roboto" pitchFamily="34" charset="0"/>
                <a:ea typeface="Roboto" pitchFamily="34" charset="-122"/>
              </a:rPr>
              <a:t>visualisation</a:t>
            </a:r>
            <a:endParaRPr lang="en-US" dirty="0">
              <a:solidFill>
                <a:schemeClr val="bg1">
                  <a:lumMod val="75000"/>
                </a:schemeClr>
              </a:solidFill>
            </a:endParaRPr>
          </a:p>
        </p:txBody>
      </p:sp>
      <p:sp>
        <p:nvSpPr>
          <p:cNvPr id="20" name="Shape 1">
            <a:extLst>
              <a:ext uri="{FF2B5EF4-FFF2-40B4-BE49-F238E27FC236}">
                <a16:creationId xmlns:a16="http://schemas.microsoft.com/office/drawing/2014/main" id="{A2A67264-2527-CE0B-9BAB-0D58D22C2231}"/>
              </a:ext>
            </a:extLst>
          </p:cNvPr>
          <p:cNvSpPr/>
          <p:nvPr/>
        </p:nvSpPr>
        <p:spPr>
          <a:xfrm>
            <a:off x="6280190" y="5703377"/>
            <a:ext cx="396835" cy="396835"/>
          </a:xfrm>
          <a:prstGeom prst="roundRect">
            <a:avLst>
              <a:gd name="adj" fmla="val 24007"/>
            </a:avLst>
          </a:prstGeom>
          <a:solidFill>
            <a:srgbClr val="E1E1EA"/>
          </a:solidFill>
          <a:ln w="7620">
            <a:solidFill>
              <a:srgbClr val="C7C7D0"/>
            </a:solidFill>
            <a:prstDash val="solid"/>
          </a:ln>
        </p:spPr>
      </p:sp>
      <p:sp>
        <p:nvSpPr>
          <p:cNvPr id="21" name="Text 2">
            <a:extLst>
              <a:ext uri="{FF2B5EF4-FFF2-40B4-BE49-F238E27FC236}">
                <a16:creationId xmlns:a16="http://schemas.microsoft.com/office/drawing/2014/main" id="{D9021A81-B1AB-7C9B-6E39-48803D36D5E7}"/>
              </a:ext>
            </a:extLst>
          </p:cNvPr>
          <p:cNvSpPr/>
          <p:nvPr/>
        </p:nvSpPr>
        <p:spPr>
          <a:xfrm>
            <a:off x="6903839" y="5703377"/>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rPr>
              <a:t>Veille</a:t>
            </a:r>
            <a:r>
              <a:rPr lang="en-US" dirty="0">
                <a:solidFill>
                  <a:schemeClr val="bg1">
                    <a:lumMod val="75000"/>
                  </a:schemeClr>
                </a:solidFill>
                <a:latin typeface="Roboto" pitchFamily="34" charset="0"/>
                <a:ea typeface="Roboto" pitchFamily="34" charset="-122"/>
              </a:rPr>
              <a:t> technique</a:t>
            </a:r>
            <a:endParaRPr lang="en-US" dirty="0">
              <a:solidFill>
                <a:schemeClr val="bg1">
                  <a:lumMod val="75000"/>
                </a:schemeClr>
              </a:solidFill>
            </a:endParaRPr>
          </a:p>
        </p:txBody>
      </p:sp>
      <p:sp>
        <p:nvSpPr>
          <p:cNvPr id="4" name="Shape 1">
            <a:extLst>
              <a:ext uri="{FF2B5EF4-FFF2-40B4-BE49-F238E27FC236}">
                <a16:creationId xmlns:a16="http://schemas.microsoft.com/office/drawing/2014/main" id="{B93B95D0-ADEF-5A75-B7F5-CEEC91D61DF4}"/>
              </a:ext>
            </a:extLst>
          </p:cNvPr>
          <p:cNvSpPr/>
          <p:nvPr/>
        </p:nvSpPr>
        <p:spPr>
          <a:xfrm>
            <a:off x="6280190" y="6527094"/>
            <a:ext cx="396835" cy="396835"/>
          </a:xfrm>
          <a:prstGeom prst="roundRect">
            <a:avLst>
              <a:gd name="adj" fmla="val 24007"/>
            </a:avLst>
          </a:prstGeom>
          <a:solidFill>
            <a:srgbClr val="E1E1EA"/>
          </a:solidFill>
          <a:ln w="7620">
            <a:solidFill>
              <a:srgbClr val="C7C7D0"/>
            </a:solidFill>
            <a:prstDash val="solid"/>
          </a:ln>
        </p:spPr>
      </p:sp>
      <p:sp>
        <p:nvSpPr>
          <p:cNvPr id="5" name="Text 2">
            <a:extLst>
              <a:ext uri="{FF2B5EF4-FFF2-40B4-BE49-F238E27FC236}">
                <a16:creationId xmlns:a16="http://schemas.microsoft.com/office/drawing/2014/main" id="{23D9F43B-21ED-5F7C-F6B0-EFB69DD66804}"/>
              </a:ext>
            </a:extLst>
          </p:cNvPr>
          <p:cNvSpPr/>
          <p:nvPr/>
        </p:nvSpPr>
        <p:spPr>
          <a:xfrm>
            <a:off x="6903839" y="6527094"/>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Conclusion</a:t>
            </a:r>
            <a:endParaRPr lang="en-US" dirty="0">
              <a:solidFill>
                <a:schemeClr val="bg1">
                  <a:lumMod val="75000"/>
                </a:schemeClr>
              </a:solidFill>
            </a:endParaRPr>
          </a:p>
        </p:txBody>
      </p:sp>
      <p:pic>
        <p:nvPicPr>
          <p:cNvPr id="6" name="Image 0" descr="preencoded.png">
            <a:extLst>
              <a:ext uri="{FF2B5EF4-FFF2-40B4-BE49-F238E27FC236}">
                <a16:creationId xmlns:a16="http://schemas.microsoft.com/office/drawing/2014/main" id="{7AB9919C-20DE-26C0-DB5A-93445F946B71}"/>
              </a:ext>
            </a:extLst>
          </p:cNvPr>
          <p:cNvPicPr>
            <a:picLocks noChangeAspect="1"/>
          </p:cNvPicPr>
          <p:nvPr/>
        </p:nvPicPr>
        <p:blipFill>
          <a:blip r:embed="rId3"/>
          <a:stretch>
            <a:fillRect/>
          </a:stretch>
        </p:blipFill>
        <p:spPr>
          <a:xfrm>
            <a:off x="0" y="0"/>
            <a:ext cx="5486400" cy="8229600"/>
          </a:xfrm>
          <a:prstGeom prst="rect">
            <a:avLst/>
          </a:prstGeom>
        </p:spPr>
      </p:pic>
    </p:spTree>
    <p:extLst>
      <p:ext uri="{BB962C8B-B14F-4D97-AF65-F5344CB8AC3E}">
        <p14:creationId xmlns:p14="http://schemas.microsoft.com/office/powerpoint/2010/main" val="339096543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509229" y="427255"/>
            <a:ext cx="13598658" cy="708779"/>
          </a:xfrm>
          <a:prstGeom prst="rect">
            <a:avLst/>
          </a:prstGeom>
          <a:noFill/>
          <a:ln/>
        </p:spPr>
        <p:txBody>
          <a:bodyPr wrap="none" lIns="0" tIns="0" rIns="0" bIns="0" rtlCol="0" anchor="t"/>
          <a:lstStyle/>
          <a:p>
            <a:pPr marL="0" indent="0">
              <a:lnSpc>
                <a:spcPts val="5550"/>
              </a:lnSpc>
              <a:buNone/>
            </a:pPr>
            <a:r>
              <a:rPr lang="en-US" sz="4450" b="1" dirty="0">
                <a:solidFill>
                  <a:srgbClr val="1B1B27"/>
                </a:solidFill>
                <a:latin typeface="Raleway" pitchFamily="34" charset="0"/>
                <a:ea typeface="Raleway" pitchFamily="34" charset="-122"/>
                <a:cs typeface="Raleway" pitchFamily="34" charset="-120"/>
              </a:rPr>
              <a:t>Classification </a:t>
            </a:r>
            <a:r>
              <a:rPr lang="en-US" sz="4450" b="1" dirty="0" err="1">
                <a:solidFill>
                  <a:srgbClr val="1B1B27"/>
                </a:solidFill>
                <a:latin typeface="Raleway" pitchFamily="34" charset="0"/>
                <a:ea typeface="Raleway" pitchFamily="34" charset="-122"/>
                <a:cs typeface="Raleway" pitchFamily="34" charset="-120"/>
              </a:rPr>
              <a:t>supervisée</a:t>
            </a:r>
            <a:endParaRPr lang="en-US" sz="4450" b="1" dirty="0"/>
          </a:p>
        </p:txBody>
      </p:sp>
      <p:sp>
        <p:nvSpPr>
          <p:cNvPr id="5" name="Text 1">
            <a:extLst>
              <a:ext uri="{FF2B5EF4-FFF2-40B4-BE49-F238E27FC236}">
                <a16:creationId xmlns:a16="http://schemas.microsoft.com/office/drawing/2014/main" id="{ED4105B0-AC29-8E9E-1A4D-EE0AD5ECC764}"/>
              </a:ext>
            </a:extLst>
          </p:cNvPr>
          <p:cNvSpPr/>
          <p:nvPr/>
        </p:nvSpPr>
        <p:spPr>
          <a:xfrm>
            <a:off x="509229" y="1382613"/>
            <a:ext cx="13598657" cy="5400517"/>
          </a:xfrm>
          <a:prstGeom prst="rect">
            <a:avLst/>
          </a:prstGeom>
          <a:noFill/>
          <a:ln/>
        </p:spPr>
        <p:txBody>
          <a:bodyPr wrap="square" lIns="0" tIns="0" rIns="0" bIns="0" rtlCol="0" anchor="t">
            <a:spAutoFit/>
          </a:bodyPr>
          <a:lstStyle/>
          <a:p>
            <a:pPr marL="285750" indent="-285750" algn="just">
              <a:lnSpc>
                <a:spcPts val="2850"/>
              </a:lnSpc>
              <a:buFont typeface="Wingdings" panose="05000000000000000000" pitchFamily="2" charset="2"/>
              <a:buChar char="§"/>
            </a:pPr>
            <a:r>
              <a:rPr lang="fr-FR" sz="1750" b="1" dirty="0">
                <a:solidFill>
                  <a:srgbClr val="3C3939"/>
                </a:solidFill>
                <a:latin typeface="Roboto" pitchFamily="34" charset="0"/>
                <a:ea typeface="Roboto" pitchFamily="34" charset="-122"/>
                <a:cs typeface="Roboto" pitchFamily="34" charset="-120"/>
              </a:rPr>
              <a:t>Simulation sur modèles avancés</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Après avoir démontré la faisabilité de regrouper automatiquement des produits de même catégorie, notre objectif est désormais de réaliser une classification supervisée à partir des images. </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On décidera ici de mettre en œuvre des modèles à partir de modèles avancés pré-entraînés. Nous compléterons donc ces modèles pré-entraînés afin qu'ils répondent à notre problématique.</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Nous testerons plusieurs modèles différents avant de sélectionner celui qui semblera le plus pertinent pour notre problématique.</a:t>
            </a:r>
          </a:p>
          <a:p>
            <a:pPr marL="285750" indent="-285750" algn="just">
              <a:lnSpc>
                <a:spcPts val="2850"/>
              </a:lnSpc>
              <a:spcBef>
                <a:spcPts val="1800"/>
              </a:spcBef>
              <a:buFont typeface="Wingdings" panose="05000000000000000000" pitchFamily="2" charset="2"/>
              <a:buChar char="§"/>
            </a:pPr>
            <a:r>
              <a:rPr lang="fr-FR" sz="1750" b="1" dirty="0">
                <a:solidFill>
                  <a:srgbClr val="3C3939"/>
                </a:solidFill>
                <a:latin typeface="Roboto" pitchFamily="34" charset="0"/>
                <a:ea typeface="Roboto" pitchFamily="34" charset="-122"/>
                <a:cs typeface="Roboto" pitchFamily="34" charset="-120"/>
              </a:rPr>
              <a:t>Evaluation</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Une fois les modèles entrainés, nous évaluerons les scores de ceux-ci.</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On s'intéressera à l'</a:t>
            </a:r>
            <a:r>
              <a:rPr lang="fr-FR" sz="1750" dirty="0" err="1">
                <a:solidFill>
                  <a:srgbClr val="3C3939"/>
                </a:solidFill>
                <a:latin typeface="Roboto" pitchFamily="34" charset="0"/>
                <a:ea typeface="Roboto" pitchFamily="34" charset="-122"/>
                <a:cs typeface="Roboto" pitchFamily="34" charset="-120"/>
              </a:rPr>
              <a:t>accuracy</a:t>
            </a:r>
            <a:r>
              <a:rPr lang="fr-FR" sz="1750" dirty="0">
                <a:solidFill>
                  <a:srgbClr val="3C3939"/>
                </a:solidFill>
                <a:latin typeface="Roboto" pitchFamily="34" charset="0"/>
                <a:ea typeface="Roboto" pitchFamily="34" charset="-122"/>
                <a:cs typeface="Roboto" pitchFamily="34" charset="-120"/>
              </a:rPr>
              <a:t> et à la </a:t>
            </a:r>
            <a:r>
              <a:rPr lang="fr-FR" sz="1750" dirty="0" err="1">
                <a:solidFill>
                  <a:srgbClr val="3C3939"/>
                </a:solidFill>
                <a:latin typeface="Roboto" pitchFamily="34" charset="0"/>
                <a:ea typeface="Roboto" pitchFamily="34" charset="-122"/>
                <a:cs typeface="Roboto" pitchFamily="34" charset="-120"/>
              </a:rPr>
              <a:t>loss</a:t>
            </a:r>
            <a:r>
              <a:rPr lang="fr-FR" sz="1750" dirty="0">
                <a:solidFill>
                  <a:srgbClr val="3C3939"/>
                </a:solidFill>
                <a:latin typeface="Roboto" pitchFamily="34" charset="0"/>
                <a:ea typeface="Roboto" pitchFamily="34" charset="-122"/>
                <a:cs typeface="Roboto" pitchFamily="34" charset="-120"/>
              </a:rPr>
              <a:t>.</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L'</a:t>
            </a:r>
            <a:r>
              <a:rPr lang="fr-FR" sz="1750" dirty="0" err="1">
                <a:solidFill>
                  <a:srgbClr val="3C3939"/>
                </a:solidFill>
                <a:latin typeface="Roboto" pitchFamily="34" charset="0"/>
                <a:ea typeface="Roboto" pitchFamily="34" charset="-122"/>
                <a:cs typeface="Roboto" pitchFamily="34" charset="-120"/>
              </a:rPr>
              <a:t>accuracy</a:t>
            </a:r>
            <a:r>
              <a:rPr lang="fr-FR" sz="1750" dirty="0">
                <a:solidFill>
                  <a:srgbClr val="3C3939"/>
                </a:solidFill>
                <a:latin typeface="Roboto" pitchFamily="34" charset="0"/>
                <a:ea typeface="Roboto" pitchFamily="34" charset="-122"/>
                <a:cs typeface="Roboto" pitchFamily="34" charset="-120"/>
              </a:rPr>
              <a:t> est une métrique qui mesure la performance d'un modèle de classification. Elle représente la proportion de prédictions correctes faites par le modèle.</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La </a:t>
            </a:r>
            <a:r>
              <a:rPr lang="fr-FR" sz="1750" dirty="0" err="1">
                <a:solidFill>
                  <a:srgbClr val="3C3939"/>
                </a:solidFill>
                <a:latin typeface="Roboto" pitchFamily="34" charset="0"/>
                <a:ea typeface="Roboto" pitchFamily="34" charset="-122"/>
                <a:cs typeface="Roboto" pitchFamily="34" charset="-120"/>
              </a:rPr>
              <a:t>loss</a:t>
            </a:r>
            <a:r>
              <a:rPr lang="fr-FR" sz="1750" dirty="0">
                <a:solidFill>
                  <a:srgbClr val="3C3939"/>
                </a:solidFill>
                <a:latin typeface="Roboto" pitchFamily="34" charset="0"/>
                <a:ea typeface="Roboto" pitchFamily="34" charset="-122"/>
                <a:cs typeface="Roboto" pitchFamily="34" charset="-120"/>
              </a:rPr>
              <a:t> est une mesure qui permet d'évaluer la qualité des prédictions d'un modèle par rapport à la réalité. Elle mesure l'écart entre les prédictions du modèle et les valeurs réelles de la variable cible. Le but est de minimiser cette fonction de perte pour améliorer les performances du modèle.</a:t>
            </a:r>
          </a:p>
        </p:txBody>
      </p:sp>
    </p:spTree>
    <p:extLst>
      <p:ext uri="{BB962C8B-B14F-4D97-AF65-F5344CB8AC3E}">
        <p14:creationId xmlns:p14="http://schemas.microsoft.com/office/powerpoint/2010/main" val="147865199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509229" y="427255"/>
            <a:ext cx="13598658" cy="708779"/>
          </a:xfrm>
          <a:prstGeom prst="rect">
            <a:avLst/>
          </a:prstGeom>
          <a:noFill/>
          <a:ln/>
        </p:spPr>
        <p:txBody>
          <a:bodyPr wrap="none" lIns="0" tIns="0" rIns="0" bIns="0" rtlCol="0" anchor="t"/>
          <a:lstStyle/>
          <a:p>
            <a:pPr marL="0" indent="0">
              <a:lnSpc>
                <a:spcPts val="5550"/>
              </a:lnSpc>
              <a:buNone/>
            </a:pPr>
            <a:r>
              <a:rPr lang="en-US" sz="4450" b="1" dirty="0" err="1">
                <a:solidFill>
                  <a:srgbClr val="1B1B27"/>
                </a:solidFill>
                <a:latin typeface="Raleway" pitchFamily="34" charset="0"/>
                <a:ea typeface="Raleway" pitchFamily="34" charset="-122"/>
                <a:cs typeface="Raleway" pitchFamily="34" charset="-120"/>
              </a:rPr>
              <a:t>Préparation</a:t>
            </a:r>
            <a:r>
              <a:rPr lang="en-US" sz="4450" b="1" dirty="0">
                <a:solidFill>
                  <a:srgbClr val="1B1B27"/>
                </a:solidFill>
                <a:latin typeface="Raleway" pitchFamily="34" charset="0"/>
                <a:ea typeface="Raleway" pitchFamily="34" charset="-122"/>
                <a:cs typeface="Raleway" pitchFamily="34" charset="-120"/>
              </a:rPr>
              <a:t> des </a:t>
            </a:r>
            <a:r>
              <a:rPr lang="en-US" sz="4450" b="1" dirty="0" err="1">
                <a:solidFill>
                  <a:srgbClr val="1B1B27"/>
                </a:solidFill>
                <a:latin typeface="Raleway" pitchFamily="34" charset="0"/>
                <a:ea typeface="Raleway" pitchFamily="34" charset="-122"/>
                <a:cs typeface="Raleway" pitchFamily="34" charset="-120"/>
              </a:rPr>
              <a:t>modèles</a:t>
            </a:r>
            <a:endParaRPr lang="en-US" sz="4450" b="1" dirty="0"/>
          </a:p>
        </p:txBody>
      </p:sp>
      <p:sp>
        <p:nvSpPr>
          <p:cNvPr id="5" name="Text 1">
            <a:extLst>
              <a:ext uri="{FF2B5EF4-FFF2-40B4-BE49-F238E27FC236}">
                <a16:creationId xmlns:a16="http://schemas.microsoft.com/office/drawing/2014/main" id="{ED4105B0-AC29-8E9E-1A4D-EE0AD5ECC764}"/>
              </a:ext>
            </a:extLst>
          </p:cNvPr>
          <p:cNvSpPr/>
          <p:nvPr/>
        </p:nvSpPr>
        <p:spPr>
          <a:xfrm>
            <a:off x="509229" y="1382613"/>
            <a:ext cx="13598657" cy="5028621"/>
          </a:xfrm>
          <a:prstGeom prst="rect">
            <a:avLst/>
          </a:prstGeom>
          <a:noFill/>
          <a:ln/>
        </p:spPr>
        <p:txBody>
          <a:bodyPr wrap="square" lIns="0" tIns="0" rIns="0" bIns="0" rtlCol="0" anchor="t">
            <a:spAutoFit/>
          </a:bodyPr>
          <a:lstStyle/>
          <a:p>
            <a:pPr marL="285750" indent="-285750" algn="just">
              <a:lnSpc>
                <a:spcPts val="2850"/>
              </a:lnSpc>
              <a:buFont typeface="Wingdings" panose="05000000000000000000" pitchFamily="2" charset="2"/>
              <a:buChar char="§"/>
            </a:pPr>
            <a:r>
              <a:rPr lang="fr-FR" sz="1750" b="1" dirty="0">
                <a:solidFill>
                  <a:srgbClr val="3C3939"/>
                </a:solidFill>
                <a:latin typeface="Roboto" pitchFamily="34" charset="0"/>
                <a:ea typeface="Roboto" pitchFamily="34" charset="-122"/>
                <a:cs typeface="Roboto" pitchFamily="34" charset="-120"/>
              </a:rPr>
              <a:t>Séparation du jeu de données en jeu d’entraînement, jeu de validation et jeu de test</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Train (60%) : Permet d'entraîner le modèle</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Validation (20%) : Permet de trouver les bonnes valeurs des hyperparamètres</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Test (20%) : Vérifie que le modèle est robuste avec de nouvelles données.</a:t>
            </a:r>
          </a:p>
          <a:p>
            <a:pPr marL="285750" indent="-285750" algn="just">
              <a:lnSpc>
                <a:spcPts val="2850"/>
              </a:lnSpc>
              <a:spcBef>
                <a:spcPts val="1800"/>
              </a:spcBef>
              <a:buFont typeface="Wingdings" panose="05000000000000000000" pitchFamily="2" charset="2"/>
              <a:buChar char="§"/>
            </a:pPr>
            <a:r>
              <a:rPr lang="fr-FR" sz="1750" b="1" dirty="0">
                <a:solidFill>
                  <a:srgbClr val="3C3939"/>
                </a:solidFill>
                <a:latin typeface="Roboto" pitchFamily="34" charset="0"/>
                <a:ea typeface="Roboto" pitchFamily="34" charset="-122"/>
                <a:cs typeface="Roboto" pitchFamily="34" charset="-120"/>
              </a:rPr>
              <a:t>8 modèles testés</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VGG16</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VGG19</a:t>
            </a:r>
          </a:p>
          <a:p>
            <a:pPr marL="742950" lvl="1" indent="-285750" algn="just">
              <a:lnSpc>
                <a:spcPts val="2850"/>
              </a:lnSpc>
              <a:buFont typeface="Wingdings" panose="05000000000000000000" pitchFamily="2" charset="2"/>
              <a:buChar char="ü"/>
            </a:pPr>
            <a:r>
              <a:rPr lang="fr-FR" sz="1750" dirty="0" err="1">
                <a:solidFill>
                  <a:srgbClr val="3C3939"/>
                </a:solidFill>
                <a:latin typeface="Roboto" pitchFamily="34" charset="0"/>
                <a:ea typeface="Roboto" pitchFamily="34" charset="-122"/>
                <a:cs typeface="Roboto" pitchFamily="34" charset="-120"/>
              </a:rPr>
              <a:t>Xception</a:t>
            </a:r>
            <a:endParaRPr lang="fr-FR" sz="1750" dirty="0">
              <a:solidFill>
                <a:srgbClr val="3C3939"/>
              </a:solidFill>
              <a:latin typeface="Roboto" pitchFamily="34" charset="0"/>
              <a:ea typeface="Roboto" pitchFamily="34" charset="-122"/>
              <a:cs typeface="Roboto" pitchFamily="34" charset="-120"/>
            </a:endParaRP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InceptionV3</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ResNet50</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MobileNetV2</a:t>
            </a:r>
          </a:p>
          <a:p>
            <a:pPr marL="742950" lvl="1" indent="-285750" algn="just">
              <a:lnSpc>
                <a:spcPts val="2850"/>
              </a:lnSpc>
              <a:buFont typeface="Wingdings" panose="05000000000000000000" pitchFamily="2" charset="2"/>
              <a:buChar char="ü"/>
            </a:pPr>
            <a:r>
              <a:rPr lang="fr-FR" sz="1750" dirty="0" err="1">
                <a:solidFill>
                  <a:srgbClr val="3C3939"/>
                </a:solidFill>
                <a:latin typeface="Roboto" pitchFamily="34" charset="0"/>
                <a:ea typeface="Roboto" pitchFamily="34" charset="-122"/>
                <a:cs typeface="Roboto" pitchFamily="34" charset="-120"/>
              </a:rPr>
              <a:t>EfficientNet</a:t>
            </a:r>
            <a:endParaRPr lang="fr-FR" sz="1750" dirty="0">
              <a:solidFill>
                <a:srgbClr val="3C3939"/>
              </a:solidFill>
              <a:latin typeface="Roboto" pitchFamily="34" charset="0"/>
              <a:ea typeface="Roboto" pitchFamily="34" charset="-122"/>
              <a:cs typeface="Roboto" pitchFamily="34" charset="-120"/>
            </a:endParaRPr>
          </a:p>
          <a:p>
            <a:pPr marL="742950" lvl="1" indent="-285750" algn="just">
              <a:lnSpc>
                <a:spcPts val="2850"/>
              </a:lnSpc>
              <a:buFont typeface="Wingdings" panose="05000000000000000000" pitchFamily="2" charset="2"/>
              <a:buChar char="ü"/>
            </a:pPr>
            <a:r>
              <a:rPr lang="fr-FR" sz="1750" dirty="0" err="1">
                <a:solidFill>
                  <a:srgbClr val="3C3939"/>
                </a:solidFill>
                <a:latin typeface="Roboto" pitchFamily="34" charset="0"/>
                <a:ea typeface="Roboto" pitchFamily="34" charset="-122"/>
                <a:cs typeface="Roboto" pitchFamily="34" charset="-120"/>
              </a:rPr>
              <a:t>ConvNext</a:t>
            </a:r>
            <a:endParaRPr lang="fr-FR" sz="1750" dirty="0">
              <a:solidFill>
                <a:srgbClr val="3C3939"/>
              </a:solidFill>
              <a:latin typeface="Roboto" pitchFamily="34" charset="0"/>
              <a:ea typeface="Roboto" pitchFamily="34" charset="-122"/>
              <a:cs typeface="Roboto" pitchFamily="34" charset="-120"/>
            </a:endParaRPr>
          </a:p>
        </p:txBody>
      </p:sp>
    </p:spTree>
    <p:extLst>
      <p:ext uri="{BB962C8B-B14F-4D97-AF65-F5344CB8AC3E}">
        <p14:creationId xmlns:p14="http://schemas.microsoft.com/office/powerpoint/2010/main" val="374494045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509229" y="427255"/>
            <a:ext cx="13598658" cy="708779"/>
          </a:xfrm>
          <a:prstGeom prst="rect">
            <a:avLst/>
          </a:prstGeom>
          <a:noFill/>
          <a:ln/>
        </p:spPr>
        <p:txBody>
          <a:bodyPr wrap="none" lIns="0" tIns="0" rIns="0" bIns="0" rtlCol="0" anchor="t"/>
          <a:lstStyle/>
          <a:p>
            <a:pPr marL="0" indent="0">
              <a:lnSpc>
                <a:spcPts val="5550"/>
              </a:lnSpc>
              <a:buNone/>
            </a:pPr>
            <a:r>
              <a:rPr lang="en-US" sz="4450" b="1" dirty="0" err="1">
                <a:solidFill>
                  <a:srgbClr val="1B1B27"/>
                </a:solidFill>
                <a:latin typeface="Raleway" pitchFamily="34" charset="0"/>
                <a:ea typeface="Raleway" pitchFamily="34" charset="-122"/>
                <a:cs typeface="Raleway" pitchFamily="34" charset="-120"/>
              </a:rPr>
              <a:t>Modèle</a:t>
            </a:r>
            <a:r>
              <a:rPr lang="en-US" sz="4450" b="1" dirty="0">
                <a:solidFill>
                  <a:srgbClr val="1B1B27"/>
                </a:solidFill>
                <a:latin typeface="Raleway" pitchFamily="34" charset="0"/>
                <a:ea typeface="Raleway" pitchFamily="34" charset="-122"/>
                <a:cs typeface="Raleway" pitchFamily="34" charset="-120"/>
              </a:rPr>
              <a:t> </a:t>
            </a:r>
            <a:r>
              <a:rPr lang="en-US" sz="4450" b="1" dirty="0" err="1">
                <a:solidFill>
                  <a:srgbClr val="1B1B27"/>
                </a:solidFill>
                <a:latin typeface="Raleway" pitchFamily="34" charset="0"/>
                <a:ea typeface="Raleway" pitchFamily="34" charset="-122"/>
                <a:cs typeface="Raleway" pitchFamily="34" charset="-120"/>
              </a:rPr>
              <a:t>retenu</a:t>
            </a:r>
            <a:endParaRPr lang="en-US" sz="4450" b="1" dirty="0"/>
          </a:p>
        </p:txBody>
      </p:sp>
      <p:sp>
        <p:nvSpPr>
          <p:cNvPr id="5" name="Text 1">
            <a:extLst>
              <a:ext uri="{FF2B5EF4-FFF2-40B4-BE49-F238E27FC236}">
                <a16:creationId xmlns:a16="http://schemas.microsoft.com/office/drawing/2014/main" id="{ED4105B0-AC29-8E9E-1A4D-EE0AD5ECC764}"/>
              </a:ext>
            </a:extLst>
          </p:cNvPr>
          <p:cNvSpPr/>
          <p:nvPr/>
        </p:nvSpPr>
        <p:spPr>
          <a:xfrm>
            <a:off x="509229" y="1382613"/>
            <a:ext cx="13598657" cy="2277868"/>
          </a:xfrm>
          <a:prstGeom prst="rect">
            <a:avLst/>
          </a:prstGeom>
          <a:noFill/>
          <a:ln/>
        </p:spPr>
        <p:txBody>
          <a:bodyPr wrap="square" lIns="0" tIns="0" rIns="0" bIns="0" rtlCol="0" anchor="t">
            <a:spAutoFit/>
          </a:bodyPr>
          <a:lstStyle/>
          <a:p>
            <a:pPr marL="285750" indent="-285750" algn="just">
              <a:lnSpc>
                <a:spcPct val="300000"/>
              </a:lnSpc>
              <a:buFont typeface="Wingdings" panose="05000000000000000000" pitchFamily="2" charset="2"/>
              <a:buChar char="§"/>
            </a:pPr>
            <a:r>
              <a:rPr lang="fr-FR" sz="1750" dirty="0">
                <a:solidFill>
                  <a:srgbClr val="3C3939"/>
                </a:solidFill>
                <a:latin typeface="Roboto" pitchFamily="34" charset="0"/>
                <a:ea typeface="Roboto" pitchFamily="34" charset="-122"/>
                <a:cs typeface="Roboto" pitchFamily="34" charset="-120"/>
              </a:rPr>
              <a:t>Le modèle </a:t>
            </a:r>
            <a:r>
              <a:rPr lang="fr-FR" sz="1750" dirty="0" err="1">
                <a:solidFill>
                  <a:srgbClr val="3C3939"/>
                </a:solidFill>
                <a:latin typeface="Roboto" pitchFamily="34" charset="0"/>
                <a:ea typeface="Roboto" pitchFamily="34" charset="-122"/>
                <a:cs typeface="Roboto" pitchFamily="34" charset="-120"/>
              </a:rPr>
              <a:t>ConvNeXtBase</a:t>
            </a:r>
            <a:r>
              <a:rPr lang="fr-FR" sz="1750" dirty="0">
                <a:solidFill>
                  <a:srgbClr val="3C3939"/>
                </a:solidFill>
                <a:latin typeface="Roboto" pitchFamily="34" charset="0"/>
                <a:ea typeface="Roboto" pitchFamily="34" charset="-122"/>
                <a:cs typeface="Roboto" pitchFamily="34" charset="-120"/>
              </a:rPr>
              <a:t> est le meilleur en précision</a:t>
            </a:r>
          </a:p>
          <a:p>
            <a:pPr marL="285750" indent="-285750" algn="just">
              <a:lnSpc>
                <a:spcPct val="300000"/>
              </a:lnSpc>
              <a:buFont typeface="Wingdings" panose="05000000000000000000" pitchFamily="2" charset="2"/>
              <a:buChar char="§"/>
            </a:pPr>
            <a:r>
              <a:rPr lang="fr-FR" sz="1750" dirty="0">
                <a:solidFill>
                  <a:srgbClr val="3C3939"/>
                </a:solidFill>
                <a:latin typeface="Roboto" pitchFamily="34" charset="0"/>
                <a:ea typeface="Roboto" pitchFamily="34" charset="-122"/>
                <a:cs typeface="Roboto" pitchFamily="34" charset="-120"/>
              </a:rPr>
              <a:t>On constate cependant que le modèle </a:t>
            </a:r>
            <a:r>
              <a:rPr lang="fr-FR" sz="1750" b="1" dirty="0">
                <a:solidFill>
                  <a:srgbClr val="FF0000"/>
                </a:solidFill>
                <a:latin typeface="Roboto" pitchFamily="34" charset="0"/>
                <a:ea typeface="Roboto" pitchFamily="34" charset="-122"/>
                <a:cs typeface="Roboto" pitchFamily="34" charset="-120"/>
              </a:rPr>
              <a:t>EfficientNetV2M</a:t>
            </a:r>
            <a:r>
              <a:rPr lang="fr-FR" sz="1750" dirty="0">
                <a:solidFill>
                  <a:srgbClr val="3C3939"/>
                </a:solidFill>
                <a:latin typeface="Roboto" pitchFamily="34" charset="0"/>
                <a:ea typeface="Roboto" pitchFamily="34" charset="-122"/>
                <a:cs typeface="Roboto" pitchFamily="34" charset="-120"/>
              </a:rPr>
              <a:t> est celui qui offre le meilleur compromis en termes de précision et rapidité.</a:t>
            </a:r>
          </a:p>
          <a:p>
            <a:pPr marL="285750" indent="-285750" algn="just">
              <a:lnSpc>
                <a:spcPct val="300000"/>
              </a:lnSpc>
              <a:buFont typeface="Wingdings" panose="05000000000000000000" pitchFamily="2" charset="2"/>
              <a:buChar char="§"/>
            </a:pPr>
            <a:r>
              <a:rPr lang="fr-FR" sz="1750" dirty="0">
                <a:solidFill>
                  <a:srgbClr val="3C3939"/>
                </a:solidFill>
                <a:latin typeface="Roboto" pitchFamily="34" charset="0"/>
                <a:ea typeface="Roboto" pitchFamily="34" charset="-122"/>
                <a:cs typeface="Roboto" pitchFamily="34" charset="-120"/>
              </a:rPr>
              <a:t>Nous sélectionnons donc ce modèle pour la suite.</a:t>
            </a:r>
          </a:p>
        </p:txBody>
      </p:sp>
    </p:spTree>
    <p:extLst>
      <p:ext uri="{BB962C8B-B14F-4D97-AF65-F5344CB8AC3E}">
        <p14:creationId xmlns:p14="http://schemas.microsoft.com/office/powerpoint/2010/main" val="9635619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6280190" y="642912"/>
            <a:ext cx="7556421" cy="686213"/>
          </a:xfrm>
          <a:prstGeom prst="rect">
            <a:avLst/>
          </a:prstGeom>
          <a:noFill/>
          <a:ln/>
        </p:spPr>
        <p:txBody>
          <a:bodyPr wrap="square" lIns="0" tIns="0" rIns="0" bIns="0" rtlCol="0" anchor="t">
            <a:spAutoFit/>
          </a:bodyPr>
          <a:lstStyle/>
          <a:p>
            <a:pPr marL="0" indent="0">
              <a:lnSpc>
                <a:spcPts val="5550"/>
              </a:lnSpc>
              <a:buNone/>
            </a:pPr>
            <a:r>
              <a:rPr lang="en-US" sz="4450" b="1" dirty="0" err="1">
                <a:solidFill>
                  <a:srgbClr val="1B1B27"/>
                </a:solidFill>
                <a:latin typeface="Raleway" pitchFamily="34" charset="0"/>
                <a:ea typeface="Raleway" pitchFamily="34" charset="-122"/>
                <a:cs typeface="Raleway" pitchFamily="34" charset="-120"/>
              </a:rPr>
              <a:t>Sommaire</a:t>
            </a:r>
            <a:endParaRPr lang="en-US" sz="4450" b="1" dirty="0"/>
          </a:p>
        </p:txBody>
      </p:sp>
      <p:sp>
        <p:nvSpPr>
          <p:cNvPr id="10" name="Shape 1">
            <a:extLst>
              <a:ext uri="{FF2B5EF4-FFF2-40B4-BE49-F238E27FC236}">
                <a16:creationId xmlns:a16="http://schemas.microsoft.com/office/drawing/2014/main" id="{9927FEB7-3992-DB6A-CCBF-6BE9A02E8C65}"/>
              </a:ext>
            </a:extLst>
          </p:cNvPr>
          <p:cNvSpPr/>
          <p:nvPr/>
        </p:nvSpPr>
        <p:spPr>
          <a:xfrm>
            <a:off x="6280190" y="1583589"/>
            <a:ext cx="396835" cy="396835"/>
          </a:xfrm>
          <a:prstGeom prst="roundRect">
            <a:avLst>
              <a:gd name="adj" fmla="val 24007"/>
            </a:avLst>
          </a:prstGeom>
          <a:solidFill>
            <a:srgbClr val="E1E1EA"/>
          </a:solidFill>
          <a:ln w="7620">
            <a:solidFill>
              <a:srgbClr val="C7C7D0"/>
            </a:solidFill>
            <a:prstDash val="solid"/>
          </a:ln>
        </p:spPr>
      </p:sp>
      <p:sp>
        <p:nvSpPr>
          <p:cNvPr id="11" name="Text 2">
            <a:extLst>
              <a:ext uri="{FF2B5EF4-FFF2-40B4-BE49-F238E27FC236}">
                <a16:creationId xmlns:a16="http://schemas.microsoft.com/office/drawing/2014/main" id="{0893340C-B48B-31E9-3AE8-DE62CA4046DE}"/>
              </a:ext>
            </a:extLst>
          </p:cNvPr>
          <p:cNvSpPr/>
          <p:nvPr/>
        </p:nvSpPr>
        <p:spPr>
          <a:xfrm>
            <a:off x="6903839" y="1583589"/>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Présentation</a:t>
            </a:r>
            <a:r>
              <a:rPr lang="en-US" dirty="0">
                <a:solidFill>
                  <a:schemeClr val="bg1">
                    <a:lumMod val="75000"/>
                  </a:schemeClr>
                </a:solidFill>
                <a:latin typeface="Roboto" pitchFamily="34" charset="0"/>
                <a:ea typeface="Roboto" pitchFamily="34" charset="-122"/>
                <a:cs typeface="Roboto" pitchFamily="34" charset="-120"/>
              </a:rPr>
              <a:t> du </a:t>
            </a:r>
            <a:r>
              <a:rPr lang="en-US" dirty="0" err="1">
                <a:solidFill>
                  <a:schemeClr val="bg1">
                    <a:lumMod val="75000"/>
                  </a:schemeClr>
                </a:solidFill>
                <a:latin typeface="Roboto" pitchFamily="34" charset="0"/>
                <a:ea typeface="Roboto" pitchFamily="34" charset="-122"/>
                <a:cs typeface="Roboto" pitchFamily="34" charset="-120"/>
              </a:rPr>
              <a:t>contexte</a:t>
            </a:r>
            <a:endParaRPr lang="en-US" dirty="0">
              <a:solidFill>
                <a:schemeClr val="bg1">
                  <a:lumMod val="75000"/>
                </a:schemeClr>
              </a:solidFill>
            </a:endParaRPr>
          </a:p>
        </p:txBody>
      </p:sp>
      <p:sp>
        <p:nvSpPr>
          <p:cNvPr id="12" name="Shape 1">
            <a:extLst>
              <a:ext uri="{FF2B5EF4-FFF2-40B4-BE49-F238E27FC236}">
                <a16:creationId xmlns:a16="http://schemas.microsoft.com/office/drawing/2014/main" id="{86BEB861-8017-8AA9-D03C-8FAA5EBE1ED8}"/>
              </a:ext>
            </a:extLst>
          </p:cNvPr>
          <p:cNvSpPr/>
          <p:nvPr/>
        </p:nvSpPr>
        <p:spPr>
          <a:xfrm>
            <a:off x="6280190" y="2407707"/>
            <a:ext cx="396835" cy="396835"/>
          </a:xfrm>
          <a:prstGeom prst="roundRect">
            <a:avLst>
              <a:gd name="adj" fmla="val 24007"/>
            </a:avLst>
          </a:prstGeom>
          <a:solidFill>
            <a:srgbClr val="E1E1EA"/>
          </a:solidFill>
          <a:ln w="7620">
            <a:solidFill>
              <a:srgbClr val="C7C7D0"/>
            </a:solidFill>
            <a:prstDash val="solid"/>
          </a:ln>
        </p:spPr>
      </p:sp>
      <p:sp>
        <p:nvSpPr>
          <p:cNvPr id="13" name="Text 2">
            <a:extLst>
              <a:ext uri="{FF2B5EF4-FFF2-40B4-BE49-F238E27FC236}">
                <a16:creationId xmlns:a16="http://schemas.microsoft.com/office/drawing/2014/main" id="{D9C88D86-D633-484F-2017-1C1BB8FE727D}"/>
              </a:ext>
            </a:extLst>
          </p:cNvPr>
          <p:cNvSpPr/>
          <p:nvPr/>
        </p:nvSpPr>
        <p:spPr>
          <a:xfrm>
            <a:off x="6903839" y="2407707"/>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rgbClr val="3C3939"/>
                </a:solidFill>
                <a:latin typeface="Roboto" pitchFamily="34" charset="0"/>
                <a:ea typeface="Roboto" pitchFamily="34" charset="-122"/>
                <a:cs typeface="Roboto" pitchFamily="34" charset="-120"/>
              </a:rPr>
              <a:t>Objectifs</a:t>
            </a:r>
            <a:r>
              <a:rPr lang="en-US" dirty="0">
                <a:solidFill>
                  <a:srgbClr val="3C3939"/>
                </a:solidFill>
                <a:latin typeface="Roboto" pitchFamily="34" charset="0"/>
                <a:ea typeface="Roboto" pitchFamily="34" charset="-122"/>
                <a:cs typeface="Roboto" pitchFamily="34" charset="-120"/>
              </a:rPr>
              <a:t> de la mission</a:t>
            </a:r>
            <a:endParaRPr lang="en-US" dirty="0"/>
          </a:p>
        </p:txBody>
      </p:sp>
      <p:sp>
        <p:nvSpPr>
          <p:cNvPr id="14" name="Shape 1">
            <a:extLst>
              <a:ext uri="{FF2B5EF4-FFF2-40B4-BE49-F238E27FC236}">
                <a16:creationId xmlns:a16="http://schemas.microsoft.com/office/drawing/2014/main" id="{79404DB7-D1AC-61BE-FFDC-AC2A675EBE13}"/>
              </a:ext>
            </a:extLst>
          </p:cNvPr>
          <p:cNvSpPr/>
          <p:nvPr/>
        </p:nvSpPr>
        <p:spPr>
          <a:xfrm>
            <a:off x="6280190" y="3231825"/>
            <a:ext cx="396835" cy="396835"/>
          </a:xfrm>
          <a:prstGeom prst="roundRect">
            <a:avLst>
              <a:gd name="adj" fmla="val 24007"/>
            </a:avLst>
          </a:prstGeom>
          <a:solidFill>
            <a:srgbClr val="E1E1EA"/>
          </a:solidFill>
          <a:ln w="7620">
            <a:solidFill>
              <a:srgbClr val="C7C7D0"/>
            </a:solidFill>
            <a:prstDash val="solid"/>
          </a:ln>
        </p:spPr>
      </p:sp>
      <p:sp>
        <p:nvSpPr>
          <p:cNvPr id="15" name="Text 2">
            <a:extLst>
              <a:ext uri="{FF2B5EF4-FFF2-40B4-BE49-F238E27FC236}">
                <a16:creationId xmlns:a16="http://schemas.microsoft.com/office/drawing/2014/main" id="{7032D139-C284-45D3-F05C-FB21ADAE427C}"/>
              </a:ext>
            </a:extLst>
          </p:cNvPr>
          <p:cNvSpPr/>
          <p:nvPr/>
        </p:nvSpPr>
        <p:spPr>
          <a:xfrm>
            <a:off x="6903839" y="3231825"/>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rPr>
              <a:t>Construction du dashboard</a:t>
            </a:r>
            <a:endParaRPr lang="en-US" dirty="0">
              <a:solidFill>
                <a:schemeClr val="bg1">
                  <a:lumMod val="75000"/>
                </a:schemeClr>
              </a:solidFill>
            </a:endParaRPr>
          </a:p>
        </p:txBody>
      </p:sp>
      <p:sp>
        <p:nvSpPr>
          <p:cNvPr id="16" name="Shape 1">
            <a:extLst>
              <a:ext uri="{FF2B5EF4-FFF2-40B4-BE49-F238E27FC236}">
                <a16:creationId xmlns:a16="http://schemas.microsoft.com/office/drawing/2014/main" id="{5939FBD0-1CDE-E38B-8CB4-B4FA941BEA2F}"/>
              </a:ext>
            </a:extLst>
          </p:cNvPr>
          <p:cNvSpPr/>
          <p:nvPr/>
        </p:nvSpPr>
        <p:spPr>
          <a:xfrm>
            <a:off x="6280190" y="4055943"/>
            <a:ext cx="396835" cy="396835"/>
          </a:xfrm>
          <a:prstGeom prst="roundRect">
            <a:avLst>
              <a:gd name="adj" fmla="val 24007"/>
            </a:avLst>
          </a:prstGeom>
          <a:solidFill>
            <a:srgbClr val="E1E1EA"/>
          </a:solidFill>
          <a:ln w="7620">
            <a:solidFill>
              <a:srgbClr val="C7C7D0"/>
            </a:solidFill>
            <a:prstDash val="solid"/>
          </a:ln>
        </p:spPr>
      </p:sp>
      <p:sp>
        <p:nvSpPr>
          <p:cNvPr id="17" name="Text 2">
            <a:extLst>
              <a:ext uri="{FF2B5EF4-FFF2-40B4-BE49-F238E27FC236}">
                <a16:creationId xmlns:a16="http://schemas.microsoft.com/office/drawing/2014/main" id="{731CBA10-DF0D-4085-BCB3-35557FFA2853}"/>
              </a:ext>
            </a:extLst>
          </p:cNvPr>
          <p:cNvSpPr/>
          <p:nvPr/>
        </p:nvSpPr>
        <p:spPr>
          <a:xfrm>
            <a:off x="6903839" y="4055943"/>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Pipeline de </a:t>
            </a:r>
            <a:r>
              <a:rPr lang="en-US" dirty="0" err="1">
                <a:solidFill>
                  <a:schemeClr val="bg1">
                    <a:lumMod val="75000"/>
                  </a:schemeClr>
                </a:solidFill>
                <a:latin typeface="Roboto" pitchFamily="34" charset="0"/>
                <a:ea typeface="Roboto" pitchFamily="34" charset="-122"/>
                <a:cs typeface="Roboto" pitchFamily="34" charset="-120"/>
              </a:rPr>
              <a:t>déploiement</a:t>
            </a:r>
            <a:endParaRPr lang="en-US" dirty="0">
              <a:solidFill>
                <a:schemeClr val="bg1">
                  <a:lumMod val="75000"/>
                </a:schemeClr>
              </a:solidFill>
            </a:endParaRPr>
          </a:p>
        </p:txBody>
      </p:sp>
      <p:sp>
        <p:nvSpPr>
          <p:cNvPr id="18" name="Shape 1">
            <a:extLst>
              <a:ext uri="{FF2B5EF4-FFF2-40B4-BE49-F238E27FC236}">
                <a16:creationId xmlns:a16="http://schemas.microsoft.com/office/drawing/2014/main" id="{D697F748-5A55-E3D9-B31D-2B18E73837A6}"/>
              </a:ext>
            </a:extLst>
          </p:cNvPr>
          <p:cNvSpPr/>
          <p:nvPr/>
        </p:nvSpPr>
        <p:spPr>
          <a:xfrm>
            <a:off x="6280190" y="4879660"/>
            <a:ext cx="396835" cy="396835"/>
          </a:xfrm>
          <a:prstGeom prst="roundRect">
            <a:avLst>
              <a:gd name="adj" fmla="val 24007"/>
            </a:avLst>
          </a:prstGeom>
          <a:solidFill>
            <a:srgbClr val="E1E1EA"/>
          </a:solidFill>
          <a:ln w="7620">
            <a:solidFill>
              <a:srgbClr val="C7C7D0"/>
            </a:solidFill>
            <a:prstDash val="solid"/>
          </a:ln>
        </p:spPr>
      </p:sp>
      <p:sp>
        <p:nvSpPr>
          <p:cNvPr id="19" name="Text 2">
            <a:extLst>
              <a:ext uri="{FF2B5EF4-FFF2-40B4-BE49-F238E27FC236}">
                <a16:creationId xmlns:a16="http://schemas.microsoft.com/office/drawing/2014/main" id="{776B3576-2E12-9686-C031-0F499B2DFE89}"/>
              </a:ext>
            </a:extLst>
          </p:cNvPr>
          <p:cNvSpPr/>
          <p:nvPr/>
        </p:nvSpPr>
        <p:spPr>
          <a:xfrm>
            <a:off x="6903839" y="4879660"/>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rPr>
              <a:t>Test et </a:t>
            </a:r>
            <a:r>
              <a:rPr lang="en-US" dirty="0" err="1">
                <a:solidFill>
                  <a:schemeClr val="bg1">
                    <a:lumMod val="75000"/>
                  </a:schemeClr>
                </a:solidFill>
                <a:latin typeface="Roboto" pitchFamily="34" charset="0"/>
                <a:ea typeface="Roboto" pitchFamily="34" charset="-122"/>
              </a:rPr>
              <a:t>visualisation</a:t>
            </a:r>
            <a:endParaRPr lang="en-US" dirty="0">
              <a:solidFill>
                <a:schemeClr val="bg1">
                  <a:lumMod val="75000"/>
                </a:schemeClr>
              </a:solidFill>
            </a:endParaRPr>
          </a:p>
        </p:txBody>
      </p:sp>
      <p:sp>
        <p:nvSpPr>
          <p:cNvPr id="20" name="Shape 1">
            <a:extLst>
              <a:ext uri="{FF2B5EF4-FFF2-40B4-BE49-F238E27FC236}">
                <a16:creationId xmlns:a16="http://schemas.microsoft.com/office/drawing/2014/main" id="{A2A67264-2527-CE0B-9BAB-0D58D22C2231}"/>
              </a:ext>
            </a:extLst>
          </p:cNvPr>
          <p:cNvSpPr/>
          <p:nvPr/>
        </p:nvSpPr>
        <p:spPr>
          <a:xfrm>
            <a:off x="6280190" y="5703377"/>
            <a:ext cx="396835" cy="396835"/>
          </a:xfrm>
          <a:prstGeom prst="roundRect">
            <a:avLst>
              <a:gd name="adj" fmla="val 24007"/>
            </a:avLst>
          </a:prstGeom>
          <a:solidFill>
            <a:srgbClr val="E1E1EA"/>
          </a:solidFill>
          <a:ln w="7620">
            <a:solidFill>
              <a:srgbClr val="C7C7D0"/>
            </a:solidFill>
            <a:prstDash val="solid"/>
          </a:ln>
        </p:spPr>
      </p:sp>
      <p:sp>
        <p:nvSpPr>
          <p:cNvPr id="21" name="Text 2">
            <a:extLst>
              <a:ext uri="{FF2B5EF4-FFF2-40B4-BE49-F238E27FC236}">
                <a16:creationId xmlns:a16="http://schemas.microsoft.com/office/drawing/2014/main" id="{D9021A81-B1AB-7C9B-6E39-48803D36D5E7}"/>
              </a:ext>
            </a:extLst>
          </p:cNvPr>
          <p:cNvSpPr/>
          <p:nvPr/>
        </p:nvSpPr>
        <p:spPr>
          <a:xfrm>
            <a:off x="6903839" y="5703377"/>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rPr>
              <a:t>Veille</a:t>
            </a:r>
            <a:r>
              <a:rPr lang="en-US" dirty="0">
                <a:solidFill>
                  <a:schemeClr val="bg1">
                    <a:lumMod val="75000"/>
                  </a:schemeClr>
                </a:solidFill>
                <a:latin typeface="Roboto" pitchFamily="34" charset="0"/>
                <a:ea typeface="Roboto" pitchFamily="34" charset="-122"/>
              </a:rPr>
              <a:t> technique</a:t>
            </a:r>
            <a:endParaRPr lang="en-US" dirty="0">
              <a:solidFill>
                <a:schemeClr val="bg1">
                  <a:lumMod val="75000"/>
                </a:schemeClr>
              </a:solidFill>
            </a:endParaRPr>
          </a:p>
        </p:txBody>
      </p:sp>
      <p:sp>
        <p:nvSpPr>
          <p:cNvPr id="4" name="Shape 1">
            <a:extLst>
              <a:ext uri="{FF2B5EF4-FFF2-40B4-BE49-F238E27FC236}">
                <a16:creationId xmlns:a16="http://schemas.microsoft.com/office/drawing/2014/main" id="{B93B95D0-ADEF-5A75-B7F5-CEEC91D61DF4}"/>
              </a:ext>
            </a:extLst>
          </p:cNvPr>
          <p:cNvSpPr/>
          <p:nvPr/>
        </p:nvSpPr>
        <p:spPr>
          <a:xfrm>
            <a:off x="6280190" y="6527094"/>
            <a:ext cx="396835" cy="396835"/>
          </a:xfrm>
          <a:prstGeom prst="roundRect">
            <a:avLst>
              <a:gd name="adj" fmla="val 24007"/>
            </a:avLst>
          </a:prstGeom>
          <a:solidFill>
            <a:srgbClr val="E1E1EA"/>
          </a:solidFill>
          <a:ln w="7620">
            <a:solidFill>
              <a:srgbClr val="C7C7D0"/>
            </a:solidFill>
            <a:prstDash val="solid"/>
          </a:ln>
        </p:spPr>
      </p:sp>
      <p:sp>
        <p:nvSpPr>
          <p:cNvPr id="5" name="Text 2">
            <a:extLst>
              <a:ext uri="{FF2B5EF4-FFF2-40B4-BE49-F238E27FC236}">
                <a16:creationId xmlns:a16="http://schemas.microsoft.com/office/drawing/2014/main" id="{23D9F43B-21ED-5F7C-F6B0-EFB69DD66804}"/>
              </a:ext>
            </a:extLst>
          </p:cNvPr>
          <p:cNvSpPr/>
          <p:nvPr/>
        </p:nvSpPr>
        <p:spPr>
          <a:xfrm>
            <a:off x="6903839" y="6527094"/>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Conclusion</a:t>
            </a:r>
            <a:endParaRPr lang="en-US" dirty="0">
              <a:solidFill>
                <a:schemeClr val="bg1">
                  <a:lumMod val="75000"/>
                </a:schemeClr>
              </a:solidFill>
            </a:endParaRPr>
          </a:p>
        </p:txBody>
      </p:sp>
      <p:pic>
        <p:nvPicPr>
          <p:cNvPr id="6" name="Image 0" descr="preencoded.png">
            <a:extLst>
              <a:ext uri="{FF2B5EF4-FFF2-40B4-BE49-F238E27FC236}">
                <a16:creationId xmlns:a16="http://schemas.microsoft.com/office/drawing/2014/main" id="{7AB9919C-20DE-26C0-DB5A-93445F946B71}"/>
              </a:ext>
            </a:extLst>
          </p:cNvPr>
          <p:cNvPicPr>
            <a:picLocks noChangeAspect="1"/>
          </p:cNvPicPr>
          <p:nvPr/>
        </p:nvPicPr>
        <p:blipFill>
          <a:blip r:embed="rId3"/>
          <a:stretch>
            <a:fillRect/>
          </a:stretch>
        </p:blipFill>
        <p:spPr>
          <a:xfrm>
            <a:off x="0" y="0"/>
            <a:ext cx="5486400" cy="8229600"/>
          </a:xfrm>
          <a:prstGeom prst="rect">
            <a:avLst/>
          </a:prstGeom>
        </p:spPr>
      </p:pic>
    </p:spTree>
    <p:extLst>
      <p:ext uri="{BB962C8B-B14F-4D97-AF65-F5344CB8AC3E}">
        <p14:creationId xmlns:p14="http://schemas.microsoft.com/office/powerpoint/2010/main" val="19728063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6280190" y="642912"/>
            <a:ext cx="7556421" cy="686213"/>
          </a:xfrm>
          <a:prstGeom prst="rect">
            <a:avLst/>
          </a:prstGeom>
          <a:noFill/>
          <a:ln/>
        </p:spPr>
        <p:txBody>
          <a:bodyPr wrap="square" lIns="0" tIns="0" rIns="0" bIns="0" rtlCol="0" anchor="t">
            <a:spAutoFit/>
          </a:bodyPr>
          <a:lstStyle/>
          <a:p>
            <a:pPr marL="0" indent="0">
              <a:lnSpc>
                <a:spcPts val="5550"/>
              </a:lnSpc>
              <a:buNone/>
            </a:pPr>
            <a:r>
              <a:rPr lang="en-US" sz="4450" b="1" dirty="0" err="1">
                <a:solidFill>
                  <a:srgbClr val="1B1B27"/>
                </a:solidFill>
                <a:latin typeface="Raleway" pitchFamily="34" charset="0"/>
                <a:ea typeface="Raleway" pitchFamily="34" charset="-122"/>
                <a:cs typeface="Raleway" pitchFamily="34" charset="-120"/>
              </a:rPr>
              <a:t>Sommaire</a:t>
            </a:r>
            <a:endParaRPr lang="en-US" sz="4450" b="1" dirty="0"/>
          </a:p>
        </p:txBody>
      </p:sp>
      <p:sp>
        <p:nvSpPr>
          <p:cNvPr id="10" name="Shape 1">
            <a:extLst>
              <a:ext uri="{FF2B5EF4-FFF2-40B4-BE49-F238E27FC236}">
                <a16:creationId xmlns:a16="http://schemas.microsoft.com/office/drawing/2014/main" id="{9927FEB7-3992-DB6A-CCBF-6BE9A02E8C65}"/>
              </a:ext>
            </a:extLst>
          </p:cNvPr>
          <p:cNvSpPr/>
          <p:nvPr/>
        </p:nvSpPr>
        <p:spPr>
          <a:xfrm>
            <a:off x="6280190" y="1583589"/>
            <a:ext cx="396835" cy="396835"/>
          </a:xfrm>
          <a:prstGeom prst="roundRect">
            <a:avLst>
              <a:gd name="adj" fmla="val 24007"/>
            </a:avLst>
          </a:prstGeom>
          <a:solidFill>
            <a:srgbClr val="E1E1EA"/>
          </a:solidFill>
          <a:ln w="7620">
            <a:solidFill>
              <a:srgbClr val="C7C7D0"/>
            </a:solidFill>
            <a:prstDash val="solid"/>
          </a:ln>
        </p:spPr>
      </p:sp>
      <p:sp>
        <p:nvSpPr>
          <p:cNvPr id="11" name="Text 2">
            <a:extLst>
              <a:ext uri="{FF2B5EF4-FFF2-40B4-BE49-F238E27FC236}">
                <a16:creationId xmlns:a16="http://schemas.microsoft.com/office/drawing/2014/main" id="{0893340C-B48B-31E9-3AE8-DE62CA4046DE}"/>
              </a:ext>
            </a:extLst>
          </p:cNvPr>
          <p:cNvSpPr/>
          <p:nvPr/>
        </p:nvSpPr>
        <p:spPr>
          <a:xfrm>
            <a:off x="6903839" y="1583589"/>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Présentation</a:t>
            </a:r>
            <a:r>
              <a:rPr lang="en-US" dirty="0">
                <a:solidFill>
                  <a:schemeClr val="bg1">
                    <a:lumMod val="75000"/>
                  </a:schemeClr>
                </a:solidFill>
                <a:latin typeface="Roboto" pitchFamily="34" charset="0"/>
                <a:ea typeface="Roboto" pitchFamily="34" charset="-122"/>
                <a:cs typeface="Roboto" pitchFamily="34" charset="-120"/>
              </a:rPr>
              <a:t> du </a:t>
            </a:r>
            <a:r>
              <a:rPr lang="en-US" dirty="0" err="1">
                <a:solidFill>
                  <a:schemeClr val="bg1">
                    <a:lumMod val="75000"/>
                  </a:schemeClr>
                </a:solidFill>
                <a:latin typeface="Roboto" pitchFamily="34" charset="0"/>
                <a:ea typeface="Roboto" pitchFamily="34" charset="-122"/>
                <a:cs typeface="Roboto" pitchFamily="34" charset="-120"/>
              </a:rPr>
              <a:t>contexte</a:t>
            </a:r>
            <a:endParaRPr lang="en-US" dirty="0">
              <a:solidFill>
                <a:schemeClr val="bg1">
                  <a:lumMod val="75000"/>
                </a:schemeClr>
              </a:solidFill>
            </a:endParaRPr>
          </a:p>
        </p:txBody>
      </p:sp>
      <p:sp>
        <p:nvSpPr>
          <p:cNvPr id="12" name="Shape 1">
            <a:extLst>
              <a:ext uri="{FF2B5EF4-FFF2-40B4-BE49-F238E27FC236}">
                <a16:creationId xmlns:a16="http://schemas.microsoft.com/office/drawing/2014/main" id="{86BEB861-8017-8AA9-D03C-8FAA5EBE1ED8}"/>
              </a:ext>
            </a:extLst>
          </p:cNvPr>
          <p:cNvSpPr/>
          <p:nvPr/>
        </p:nvSpPr>
        <p:spPr>
          <a:xfrm>
            <a:off x="6280190" y="2407707"/>
            <a:ext cx="396835" cy="396835"/>
          </a:xfrm>
          <a:prstGeom prst="roundRect">
            <a:avLst>
              <a:gd name="adj" fmla="val 24007"/>
            </a:avLst>
          </a:prstGeom>
          <a:solidFill>
            <a:srgbClr val="E1E1EA"/>
          </a:solidFill>
          <a:ln w="7620">
            <a:solidFill>
              <a:srgbClr val="C7C7D0"/>
            </a:solidFill>
            <a:prstDash val="solid"/>
          </a:ln>
        </p:spPr>
      </p:sp>
      <p:sp>
        <p:nvSpPr>
          <p:cNvPr id="13" name="Text 2">
            <a:extLst>
              <a:ext uri="{FF2B5EF4-FFF2-40B4-BE49-F238E27FC236}">
                <a16:creationId xmlns:a16="http://schemas.microsoft.com/office/drawing/2014/main" id="{D9C88D86-D633-484F-2017-1C1BB8FE727D}"/>
              </a:ext>
            </a:extLst>
          </p:cNvPr>
          <p:cNvSpPr/>
          <p:nvPr/>
        </p:nvSpPr>
        <p:spPr>
          <a:xfrm>
            <a:off x="6903839" y="2407707"/>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Objectifs</a:t>
            </a:r>
            <a:r>
              <a:rPr lang="en-US" dirty="0">
                <a:solidFill>
                  <a:schemeClr val="bg1">
                    <a:lumMod val="75000"/>
                  </a:schemeClr>
                </a:solidFill>
                <a:latin typeface="Roboto" pitchFamily="34" charset="0"/>
                <a:ea typeface="Roboto" pitchFamily="34" charset="-122"/>
                <a:cs typeface="Roboto" pitchFamily="34" charset="-120"/>
              </a:rPr>
              <a:t> de la mission</a:t>
            </a:r>
            <a:endParaRPr lang="en-US" dirty="0">
              <a:solidFill>
                <a:schemeClr val="bg1">
                  <a:lumMod val="75000"/>
                </a:schemeClr>
              </a:solidFill>
            </a:endParaRPr>
          </a:p>
        </p:txBody>
      </p:sp>
      <p:sp>
        <p:nvSpPr>
          <p:cNvPr id="14" name="Shape 1">
            <a:extLst>
              <a:ext uri="{FF2B5EF4-FFF2-40B4-BE49-F238E27FC236}">
                <a16:creationId xmlns:a16="http://schemas.microsoft.com/office/drawing/2014/main" id="{79404DB7-D1AC-61BE-FFDC-AC2A675EBE13}"/>
              </a:ext>
            </a:extLst>
          </p:cNvPr>
          <p:cNvSpPr/>
          <p:nvPr/>
        </p:nvSpPr>
        <p:spPr>
          <a:xfrm>
            <a:off x="6280190" y="3231825"/>
            <a:ext cx="396835" cy="396835"/>
          </a:xfrm>
          <a:prstGeom prst="roundRect">
            <a:avLst>
              <a:gd name="adj" fmla="val 24007"/>
            </a:avLst>
          </a:prstGeom>
          <a:solidFill>
            <a:srgbClr val="E1E1EA"/>
          </a:solidFill>
          <a:ln w="7620">
            <a:solidFill>
              <a:srgbClr val="C7C7D0"/>
            </a:solidFill>
            <a:prstDash val="solid"/>
          </a:ln>
        </p:spPr>
      </p:sp>
      <p:sp>
        <p:nvSpPr>
          <p:cNvPr id="15" name="Text 2">
            <a:extLst>
              <a:ext uri="{FF2B5EF4-FFF2-40B4-BE49-F238E27FC236}">
                <a16:creationId xmlns:a16="http://schemas.microsoft.com/office/drawing/2014/main" id="{7032D139-C284-45D3-F05C-FB21ADAE427C}"/>
              </a:ext>
            </a:extLst>
          </p:cNvPr>
          <p:cNvSpPr/>
          <p:nvPr/>
        </p:nvSpPr>
        <p:spPr>
          <a:xfrm>
            <a:off x="6903839" y="3231825"/>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rgbClr val="3C3939"/>
                </a:solidFill>
                <a:latin typeface="Roboto" pitchFamily="34" charset="0"/>
                <a:ea typeface="Roboto" pitchFamily="34" charset="-122"/>
              </a:rPr>
              <a:t>Construction du dashboard</a:t>
            </a:r>
            <a:endParaRPr lang="en-US" dirty="0"/>
          </a:p>
        </p:txBody>
      </p:sp>
      <p:sp>
        <p:nvSpPr>
          <p:cNvPr id="16" name="Shape 1">
            <a:extLst>
              <a:ext uri="{FF2B5EF4-FFF2-40B4-BE49-F238E27FC236}">
                <a16:creationId xmlns:a16="http://schemas.microsoft.com/office/drawing/2014/main" id="{5939FBD0-1CDE-E38B-8CB4-B4FA941BEA2F}"/>
              </a:ext>
            </a:extLst>
          </p:cNvPr>
          <p:cNvSpPr/>
          <p:nvPr/>
        </p:nvSpPr>
        <p:spPr>
          <a:xfrm>
            <a:off x="6280190" y="4055943"/>
            <a:ext cx="396835" cy="396835"/>
          </a:xfrm>
          <a:prstGeom prst="roundRect">
            <a:avLst>
              <a:gd name="adj" fmla="val 24007"/>
            </a:avLst>
          </a:prstGeom>
          <a:solidFill>
            <a:srgbClr val="E1E1EA"/>
          </a:solidFill>
          <a:ln w="7620">
            <a:solidFill>
              <a:srgbClr val="C7C7D0"/>
            </a:solidFill>
            <a:prstDash val="solid"/>
          </a:ln>
        </p:spPr>
      </p:sp>
      <p:sp>
        <p:nvSpPr>
          <p:cNvPr id="17" name="Text 2">
            <a:extLst>
              <a:ext uri="{FF2B5EF4-FFF2-40B4-BE49-F238E27FC236}">
                <a16:creationId xmlns:a16="http://schemas.microsoft.com/office/drawing/2014/main" id="{731CBA10-DF0D-4085-BCB3-35557FFA2853}"/>
              </a:ext>
            </a:extLst>
          </p:cNvPr>
          <p:cNvSpPr/>
          <p:nvPr/>
        </p:nvSpPr>
        <p:spPr>
          <a:xfrm>
            <a:off x="6903839" y="4055943"/>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Pipeline de </a:t>
            </a:r>
            <a:r>
              <a:rPr lang="en-US" dirty="0" err="1">
                <a:solidFill>
                  <a:schemeClr val="bg1">
                    <a:lumMod val="75000"/>
                  </a:schemeClr>
                </a:solidFill>
                <a:latin typeface="Roboto" pitchFamily="34" charset="0"/>
                <a:ea typeface="Roboto" pitchFamily="34" charset="-122"/>
                <a:cs typeface="Roboto" pitchFamily="34" charset="-120"/>
              </a:rPr>
              <a:t>déploiement</a:t>
            </a:r>
            <a:endParaRPr lang="en-US" dirty="0">
              <a:solidFill>
                <a:schemeClr val="bg1">
                  <a:lumMod val="75000"/>
                </a:schemeClr>
              </a:solidFill>
            </a:endParaRPr>
          </a:p>
        </p:txBody>
      </p:sp>
      <p:sp>
        <p:nvSpPr>
          <p:cNvPr id="18" name="Shape 1">
            <a:extLst>
              <a:ext uri="{FF2B5EF4-FFF2-40B4-BE49-F238E27FC236}">
                <a16:creationId xmlns:a16="http://schemas.microsoft.com/office/drawing/2014/main" id="{D697F748-5A55-E3D9-B31D-2B18E73837A6}"/>
              </a:ext>
            </a:extLst>
          </p:cNvPr>
          <p:cNvSpPr/>
          <p:nvPr/>
        </p:nvSpPr>
        <p:spPr>
          <a:xfrm>
            <a:off x="6280190" y="4879660"/>
            <a:ext cx="396835" cy="396835"/>
          </a:xfrm>
          <a:prstGeom prst="roundRect">
            <a:avLst>
              <a:gd name="adj" fmla="val 24007"/>
            </a:avLst>
          </a:prstGeom>
          <a:solidFill>
            <a:srgbClr val="E1E1EA"/>
          </a:solidFill>
          <a:ln w="7620">
            <a:solidFill>
              <a:srgbClr val="C7C7D0"/>
            </a:solidFill>
            <a:prstDash val="solid"/>
          </a:ln>
        </p:spPr>
      </p:sp>
      <p:sp>
        <p:nvSpPr>
          <p:cNvPr id="19" name="Text 2">
            <a:extLst>
              <a:ext uri="{FF2B5EF4-FFF2-40B4-BE49-F238E27FC236}">
                <a16:creationId xmlns:a16="http://schemas.microsoft.com/office/drawing/2014/main" id="{776B3576-2E12-9686-C031-0F499B2DFE89}"/>
              </a:ext>
            </a:extLst>
          </p:cNvPr>
          <p:cNvSpPr/>
          <p:nvPr/>
        </p:nvSpPr>
        <p:spPr>
          <a:xfrm>
            <a:off x="6903839" y="4879660"/>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rPr>
              <a:t>Test et </a:t>
            </a:r>
            <a:r>
              <a:rPr lang="en-US" dirty="0" err="1">
                <a:solidFill>
                  <a:schemeClr val="bg1">
                    <a:lumMod val="75000"/>
                  </a:schemeClr>
                </a:solidFill>
                <a:latin typeface="Roboto" pitchFamily="34" charset="0"/>
                <a:ea typeface="Roboto" pitchFamily="34" charset="-122"/>
              </a:rPr>
              <a:t>visualisation</a:t>
            </a:r>
            <a:endParaRPr lang="en-US" dirty="0">
              <a:solidFill>
                <a:schemeClr val="bg1">
                  <a:lumMod val="75000"/>
                </a:schemeClr>
              </a:solidFill>
            </a:endParaRPr>
          </a:p>
        </p:txBody>
      </p:sp>
      <p:sp>
        <p:nvSpPr>
          <p:cNvPr id="20" name="Shape 1">
            <a:extLst>
              <a:ext uri="{FF2B5EF4-FFF2-40B4-BE49-F238E27FC236}">
                <a16:creationId xmlns:a16="http://schemas.microsoft.com/office/drawing/2014/main" id="{A2A67264-2527-CE0B-9BAB-0D58D22C2231}"/>
              </a:ext>
            </a:extLst>
          </p:cNvPr>
          <p:cNvSpPr/>
          <p:nvPr/>
        </p:nvSpPr>
        <p:spPr>
          <a:xfrm>
            <a:off x="6280190" y="5703377"/>
            <a:ext cx="396835" cy="396835"/>
          </a:xfrm>
          <a:prstGeom prst="roundRect">
            <a:avLst>
              <a:gd name="adj" fmla="val 24007"/>
            </a:avLst>
          </a:prstGeom>
          <a:solidFill>
            <a:srgbClr val="E1E1EA"/>
          </a:solidFill>
          <a:ln w="7620">
            <a:solidFill>
              <a:srgbClr val="C7C7D0"/>
            </a:solidFill>
            <a:prstDash val="solid"/>
          </a:ln>
        </p:spPr>
      </p:sp>
      <p:sp>
        <p:nvSpPr>
          <p:cNvPr id="21" name="Text 2">
            <a:extLst>
              <a:ext uri="{FF2B5EF4-FFF2-40B4-BE49-F238E27FC236}">
                <a16:creationId xmlns:a16="http://schemas.microsoft.com/office/drawing/2014/main" id="{D9021A81-B1AB-7C9B-6E39-48803D36D5E7}"/>
              </a:ext>
            </a:extLst>
          </p:cNvPr>
          <p:cNvSpPr/>
          <p:nvPr/>
        </p:nvSpPr>
        <p:spPr>
          <a:xfrm>
            <a:off x="6903839" y="5703377"/>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rPr>
              <a:t>Veille</a:t>
            </a:r>
            <a:r>
              <a:rPr lang="en-US" dirty="0">
                <a:solidFill>
                  <a:schemeClr val="bg1">
                    <a:lumMod val="75000"/>
                  </a:schemeClr>
                </a:solidFill>
                <a:latin typeface="Roboto" pitchFamily="34" charset="0"/>
                <a:ea typeface="Roboto" pitchFamily="34" charset="-122"/>
              </a:rPr>
              <a:t> technique</a:t>
            </a:r>
            <a:endParaRPr lang="en-US" dirty="0">
              <a:solidFill>
                <a:schemeClr val="bg1">
                  <a:lumMod val="75000"/>
                </a:schemeClr>
              </a:solidFill>
            </a:endParaRPr>
          </a:p>
        </p:txBody>
      </p:sp>
      <p:sp>
        <p:nvSpPr>
          <p:cNvPr id="4" name="Shape 1">
            <a:extLst>
              <a:ext uri="{FF2B5EF4-FFF2-40B4-BE49-F238E27FC236}">
                <a16:creationId xmlns:a16="http://schemas.microsoft.com/office/drawing/2014/main" id="{B93B95D0-ADEF-5A75-B7F5-CEEC91D61DF4}"/>
              </a:ext>
            </a:extLst>
          </p:cNvPr>
          <p:cNvSpPr/>
          <p:nvPr/>
        </p:nvSpPr>
        <p:spPr>
          <a:xfrm>
            <a:off x="6280190" y="6527094"/>
            <a:ext cx="396835" cy="396835"/>
          </a:xfrm>
          <a:prstGeom prst="roundRect">
            <a:avLst>
              <a:gd name="adj" fmla="val 24007"/>
            </a:avLst>
          </a:prstGeom>
          <a:solidFill>
            <a:srgbClr val="E1E1EA"/>
          </a:solidFill>
          <a:ln w="7620">
            <a:solidFill>
              <a:srgbClr val="C7C7D0"/>
            </a:solidFill>
            <a:prstDash val="solid"/>
          </a:ln>
        </p:spPr>
      </p:sp>
      <p:sp>
        <p:nvSpPr>
          <p:cNvPr id="5" name="Text 2">
            <a:extLst>
              <a:ext uri="{FF2B5EF4-FFF2-40B4-BE49-F238E27FC236}">
                <a16:creationId xmlns:a16="http://schemas.microsoft.com/office/drawing/2014/main" id="{23D9F43B-21ED-5F7C-F6B0-EFB69DD66804}"/>
              </a:ext>
            </a:extLst>
          </p:cNvPr>
          <p:cNvSpPr/>
          <p:nvPr/>
        </p:nvSpPr>
        <p:spPr>
          <a:xfrm>
            <a:off x="6903839" y="6527094"/>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Conclusion</a:t>
            </a:r>
            <a:endParaRPr lang="en-US" dirty="0">
              <a:solidFill>
                <a:schemeClr val="bg1">
                  <a:lumMod val="75000"/>
                </a:schemeClr>
              </a:solidFill>
            </a:endParaRPr>
          </a:p>
        </p:txBody>
      </p:sp>
      <p:pic>
        <p:nvPicPr>
          <p:cNvPr id="6" name="Image 0" descr="preencoded.png">
            <a:extLst>
              <a:ext uri="{FF2B5EF4-FFF2-40B4-BE49-F238E27FC236}">
                <a16:creationId xmlns:a16="http://schemas.microsoft.com/office/drawing/2014/main" id="{7AB9919C-20DE-26C0-DB5A-93445F946B71}"/>
              </a:ext>
            </a:extLst>
          </p:cNvPr>
          <p:cNvPicPr>
            <a:picLocks noChangeAspect="1"/>
          </p:cNvPicPr>
          <p:nvPr/>
        </p:nvPicPr>
        <p:blipFill>
          <a:blip r:embed="rId3"/>
          <a:stretch>
            <a:fillRect/>
          </a:stretch>
        </p:blipFill>
        <p:spPr>
          <a:xfrm>
            <a:off x="0" y="0"/>
            <a:ext cx="5486400" cy="8229600"/>
          </a:xfrm>
          <a:prstGeom prst="rect">
            <a:avLst/>
          </a:prstGeom>
        </p:spPr>
      </p:pic>
    </p:spTree>
    <p:extLst>
      <p:ext uri="{BB962C8B-B14F-4D97-AF65-F5344CB8AC3E}">
        <p14:creationId xmlns:p14="http://schemas.microsoft.com/office/powerpoint/2010/main" val="27937480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6280190" y="642912"/>
            <a:ext cx="7556421" cy="686213"/>
          </a:xfrm>
          <a:prstGeom prst="rect">
            <a:avLst/>
          </a:prstGeom>
          <a:noFill/>
          <a:ln/>
        </p:spPr>
        <p:txBody>
          <a:bodyPr wrap="square" lIns="0" tIns="0" rIns="0" bIns="0" rtlCol="0" anchor="t">
            <a:spAutoFit/>
          </a:bodyPr>
          <a:lstStyle/>
          <a:p>
            <a:pPr marL="0" indent="0">
              <a:lnSpc>
                <a:spcPts val="5550"/>
              </a:lnSpc>
              <a:buNone/>
            </a:pPr>
            <a:r>
              <a:rPr lang="en-US" sz="4450" b="1" dirty="0" err="1">
                <a:solidFill>
                  <a:srgbClr val="1B1B27"/>
                </a:solidFill>
                <a:latin typeface="Raleway" pitchFamily="34" charset="0"/>
                <a:ea typeface="Raleway" pitchFamily="34" charset="-122"/>
                <a:cs typeface="Raleway" pitchFamily="34" charset="-120"/>
              </a:rPr>
              <a:t>Sommaire</a:t>
            </a:r>
            <a:endParaRPr lang="en-US" sz="4450" b="1" dirty="0"/>
          </a:p>
        </p:txBody>
      </p:sp>
      <p:sp>
        <p:nvSpPr>
          <p:cNvPr id="10" name="Shape 1">
            <a:extLst>
              <a:ext uri="{FF2B5EF4-FFF2-40B4-BE49-F238E27FC236}">
                <a16:creationId xmlns:a16="http://schemas.microsoft.com/office/drawing/2014/main" id="{9927FEB7-3992-DB6A-CCBF-6BE9A02E8C65}"/>
              </a:ext>
            </a:extLst>
          </p:cNvPr>
          <p:cNvSpPr/>
          <p:nvPr/>
        </p:nvSpPr>
        <p:spPr>
          <a:xfrm>
            <a:off x="6280190" y="1583589"/>
            <a:ext cx="396835" cy="396835"/>
          </a:xfrm>
          <a:prstGeom prst="roundRect">
            <a:avLst>
              <a:gd name="adj" fmla="val 24007"/>
            </a:avLst>
          </a:prstGeom>
          <a:solidFill>
            <a:srgbClr val="E1E1EA"/>
          </a:solidFill>
          <a:ln w="7620">
            <a:solidFill>
              <a:srgbClr val="C7C7D0"/>
            </a:solidFill>
            <a:prstDash val="solid"/>
          </a:ln>
        </p:spPr>
      </p:sp>
      <p:sp>
        <p:nvSpPr>
          <p:cNvPr id="11" name="Text 2">
            <a:extLst>
              <a:ext uri="{FF2B5EF4-FFF2-40B4-BE49-F238E27FC236}">
                <a16:creationId xmlns:a16="http://schemas.microsoft.com/office/drawing/2014/main" id="{0893340C-B48B-31E9-3AE8-DE62CA4046DE}"/>
              </a:ext>
            </a:extLst>
          </p:cNvPr>
          <p:cNvSpPr/>
          <p:nvPr/>
        </p:nvSpPr>
        <p:spPr>
          <a:xfrm>
            <a:off x="6903839" y="1583589"/>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Présentation</a:t>
            </a:r>
            <a:r>
              <a:rPr lang="en-US" dirty="0">
                <a:solidFill>
                  <a:schemeClr val="bg1">
                    <a:lumMod val="75000"/>
                  </a:schemeClr>
                </a:solidFill>
                <a:latin typeface="Roboto" pitchFamily="34" charset="0"/>
                <a:ea typeface="Roboto" pitchFamily="34" charset="-122"/>
                <a:cs typeface="Roboto" pitchFamily="34" charset="-120"/>
              </a:rPr>
              <a:t> du </a:t>
            </a:r>
            <a:r>
              <a:rPr lang="en-US" dirty="0" err="1">
                <a:solidFill>
                  <a:schemeClr val="bg1">
                    <a:lumMod val="75000"/>
                  </a:schemeClr>
                </a:solidFill>
                <a:latin typeface="Roboto" pitchFamily="34" charset="0"/>
                <a:ea typeface="Roboto" pitchFamily="34" charset="-122"/>
                <a:cs typeface="Roboto" pitchFamily="34" charset="-120"/>
              </a:rPr>
              <a:t>contexte</a:t>
            </a:r>
            <a:endParaRPr lang="en-US" dirty="0">
              <a:solidFill>
                <a:schemeClr val="bg1">
                  <a:lumMod val="75000"/>
                </a:schemeClr>
              </a:solidFill>
            </a:endParaRPr>
          </a:p>
        </p:txBody>
      </p:sp>
      <p:sp>
        <p:nvSpPr>
          <p:cNvPr id="12" name="Shape 1">
            <a:extLst>
              <a:ext uri="{FF2B5EF4-FFF2-40B4-BE49-F238E27FC236}">
                <a16:creationId xmlns:a16="http://schemas.microsoft.com/office/drawing/2014/main" id="{86BEB861-8017-8AA9-D03C-8FAA5EBE1ED8}"/>
              </a:ext>
            </a:extLst>
          </p:cNvPr>
          <p:cNvSpPr/>
          <p:nvPr/>
        </p:nvSpPr>
        <p:spPr>
          <a:xfrm>
            <a:off x="6280190" y="2407707"/>
            <a:ext cx="396835" cy="396835"/>
          </a:xfrm>
          <a:prstGeom prst="roundRect">
            <a:avLst>
              <a:gd name="adj" fmla="val 24007"/>
            </a:avLst>
          </a:prstGeom>
          <a:solidFill>
            <a:srgbClr val="E1E1EA"/>
          </a:solidFill>
          <a:ln w="7620">
            <a:solidFill>
              <a:srgbClr val="C7C7D0"/>
            </a:solidFill>
            <a:prstDash val="solid"/>
          </a:ln>
        </p:spPr>
      </p:sp>
      <p:sp>
        <p:nvSpPr>
          <p:cNvPr id="13" name="Text 2">
            <a:extLst>
              <a:ext uri="{FF2B5EF4-FFF2-40B4-BE49-F238E27FC236}">
                <a16:creationId xmlns:a16="http://schemas.microsoft.com/office/drawing/2014/main" id="{D9C88D86-D633-484F-2017-1C1BB8FE727D}"/>
              </a:ext>
            </a:extLst>
          </p:cNvPr>
          <p:cNvSpPr/>
          <p:nvPr/>
        </p:nvSpPr>
        <p:spPr>
          <a:xfrm>
            <a:off x="6903839" y="2407707"/>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Objectifs</a:t>
            </a:r>
            <a:r>
              <a:rPr lang="en-US" dirty="0">
                <a:solidFill>
                  <a:schemeClr val="bg1">
                    <a:lumMod val="75000"/>
                  </a:schemeClr>
                </a:solidFill>
                <a:latin typeface="Roboto" pitchFamily="34" charset="0"/>
                <a:ea typeface="Roboto" pitchFamily="34" charset="-122"/>
                <a:cs typeface="Roboto" pitchFamily="34" charset="-120"/>
              </a:rPr>
              <a:t> de la mission</a:t>
            </a:r>
            <a:endParaRPr lang="en-US" dirty="0">
              <a:solidFill>
                <a:schemeClr val="bg1">
                  <a:lumMod val="75000"/>
                </a:schemeClr>
              </a:solidFill>
            </a:endParaRPr>
          </a:p>
        </p:txBody>
      </p:sp>
      <p:sp>
        <p:nvSpPr>
          <p:cNvPr id="14" name="Shape 1">
            <a:extLst>
              <a:ext uri="{FF2B5EF4-FFF2-40B4-BE49-F238E27FC236}">
                <a16:creationId xmlns:a16="http://schemas.microsoft.com/office/drawing/2014/main" id="{79404DB7-D1AC-61BE-FFDC-AC2A675EBE13}"/>
              </a:ext>
            </a:extLst>
          </p:cNvPr>
          <p:cNvSpPr/>
          <p:nvPr/>
        </p:nvSpPr>
        <p:spPr>
          <a:xfrm>
            <a:off x="6280190" y="3231825"/>
            <a:ext cx="396835" cy="396835"/>
          </a:xfrm>
          <a:prstGeom prst="roundRect">
            <a:avLst>
              <a:gd name="adj" fmla="val 24007"/>
            </a:avLst>
          </a:prstGeom>
          <a:solidFill>
            <a:srgbClr val="E1E1EA"/>
          </a:solidFill>
          <a:ln w="7620">
            <a:solidFill>
              <a:srgbClr val="C7C7D0"/>
            </a:solidFill>
            <a:prstDash val="solid"/>
          </a:ln>
        </p:spPr>
      </p:sp>
      <p:sp>
        <p:nvSpPr>
          <p:cNvPr id="15" name="Text 2">
            <a:extLst>
              <a:ext uri="{FF2B5EF4-FFF2-40B4-BE49-F238E27FC236}">
                <a16:creationId xmlns:a16="http://schemas.microsoft.com/office/drawing/2014/main" id="{7032D139-C284-45D3-F05C-FB21ADAE427C}"/>
              </a:ext>
            </a:extLst>
          </p:cNvPr>
          <p:cNvSpPr/>
          <p:nvPr/>
        </p:nvSpPr>
        <p:spPr>
          <a:xfrm>
            <a:off x="6903839" y="3231825"/>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rPr>
              <a:t>Construction du dashboard</a:t>
            </a:r>
            <a:endParaRPr lang="en-US" dirty="0">
              <a:solidFill>
                <a:schemeClr val="bg1">
                  <a:lumMod val="75000"/>
                </a:schemeClr>
              </a:solidFill>
            </a:endParaRPr>
          </a:p>
        </p:txBody>
      </p:sp>
      <p:sp>
        <p:nvSpPr>
          <p:cNvPr id="16" name="Shape 1">
            <a:extLst>
              <a:ext uri="{FF2B5EF4-FFF2-40B4-BE49-F238E27FC236}">
                <a16:creationId xmlns:a16="http://schemas.microsoft.com/office/drawing/2014/main" id="{5939FBD0-1CDE-E38B-8CB4-B4FA941BEA2F}"/>
              </a:ext>
            </a:extLst>
          </p:cNvPr>
          <p:cNvSpPr/>
          <p:nvPr/>
        </p:nvSpPr>
        <p:spPr>
          <a:xfrm>
            <a:off x="6280190" y="4055943"/>
            <a:ext cx="396835" cy="396835"/>
          </a:xfrm>
          <a:prstGeom prst="roundRect">
            <a:avLst>
              <a:gd name="adj" fmla="val 24007"/>
            </a:avLst>
          </a:prstGeom>
          <a:solidFill>
            <a:srgbClr val="E1E1EA"/>
          </a:solidFill>
          <a:ln w="7620">
            <a:solidFill>
              <a:srgbClr val="C7C7D0"/>
            </a:solidFill>
            <a:prstDash val="solid"/>
          </a:ln>
        </p:spPr>
      </p:sp>
      <p:sp>
        <p:nvSpPr>
          <p:cNvPr id="17" name="Text 2">
            <a:extLst>
              <a:ext uri="{FF2B5EF4-FFF2-40B4-BE49-F238E27FC236}">
                <a16:creationId xmlns:a16="http://schemas.microsoft.com/office/drawing/2014/main" id="{731CBA10-DF0D-4085-BCB3-35557FFA2853}"/>
              </a:ext>
            </a:extLst>
          </p:cNvPr>
          <p:cNvSpPr/>
          <p:nvPr/>
        </p:nvSpPr>
        <p:spPr>
          <a:xfrm>
            <a:off x="6903839" y="4055943"/>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rgbClr val="3C3939"/>
                </a:solidFill>
                <a:latin typeface="Roboto" pitchFamily="34" charset="0"/>
                <a:ea typeface="Roboto" pitchFamily="34" charset="-122"/>
                <a:cs typeface="Roboto" pitchFamily="34" charset="-120"/>
              </a:rPr>
              <a:t>Pipeline de </a:t>
            </a:r>
            <a:r>
              <a:rPr lang="en-US" dirty="0" err="1">
                <a:solidFill>
                  <a:srgbClr val="3C3939"/>
                </a:solidFill>
                <a:latin typeface="Roboto" pitchFamily="34" charset="0"/>
                <a:ea typeface="Roboto" pitchFamily="34" charset="-122"/>
                <a:cs typeface="Roboto" pitchFamily="34" charset="-120"/>
              </a:rPr>
              <a:t>déploiement</a:t>
            </a:r>
            <a:endParaRPr lang="en-US" dirty="0"/>
          </a:p>
        </p:txBody>
      </p:sp>
      <p:sp>
        <p:nvSpPr>
          <p:cNvPr id="18" name="Shape 1">
            <a:extLst>
              <a:ext uri="{FF2B5EF4-FFF2-40B4-BE49-F238E27FC236}">
                <a16:creationId xmlns:a16="http://schemas.microsoft.com/office/drawing/2014/main" id="{D697F748-5A55-E3D9-B31D-2B18E73837A6}"/>
              </a:ext>
            </a:extLst>
          </p:cNvPr>
          <p:cNvSpPr/>
          <p:nvPr/>
        </p:nvSpPr>
        <p:spPr>
          <a:xfrm>
            <a:off x="6280190" y="4879660"/>
            <a:ext cx="396835" cy="396835"/>
          </a:xfrm>
          <a:prstGeom prst="roundRect">
            <a:avLst>
              <a:gd name="adj" fmla="val 24007"/>
            </a:avLst>
          </a:prstGeom>
          <a:solidFill>
            <a:srgbClr val="E1E1EA"/>
          </a:solidFill>
          <a:ln w="7620">
            <a:solidFill>
              <a:srgbClr val="C7C7D0"/>
            </a:solidFill>
            <a:prstDash val="solid"/>
          </a:ln>
        </p:spPr>
      </p:sp>
      <p:sp>
        <p:nvSpPr>
          <p:cNvPr id="19" name="Text 2">
            <a:extLst>
              <a:ext uri="{FF2B5EF4-FFF2-40B4-BE49-F238E27FC236}">
                <a16:creationId xmlns:a16="http://schemas.microsoft.com/office/drawing/2014/main" id="{776B3576-2E12-9686-C031-0F499B2DFE89}"/>
              </a:ext>
            </a:extLst>
          </p:cNvPr>
          <p:cNvSpPr/>
          <p:nvPr/>
        </p:nvSpPr>
        <p:spPr>
          <a:xfrm>
            <a:off x="6903839" y="4879660"/>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rPr>
              <a:t>Test et </a:t>
            </a:r>
            <a:r>
              <a:rPr lang="en-US" dirty="0" err="1">
                <a:solidFill>
                  <a:schemeClr val="bg1">
                    <a:lumMod val="75000"/>
                  </a:schemeClr>
                </a:solidFill>
                <a:latin typeface="Roboto" pitchFamily="34" charset="0"/>
                <a:ea typeface="Roboto" pitchFamily="34" charset="-122"/>
              </a:rPr>
              <a:t>visualisation</a:t>
            </a:r>
            <a:endParaRPr lang="en-US" dirty="0">
              <a:solidFill>
                <a:schemeClr val="bg1">
                  <a:lumMod val="75000"/>
                </a:schemeClr>
              </a:solidFill>
            </a:endParaRPr>
          </a:p>
        </p:txBody>
      </p:sp>
      <p:sp>
        <p:nvSpPr>
          <p:cNvPr id="20" name="Shape 1">
            <a:extLst>
              <a:ext uri="{FF2B5EF4-FFF2-40B4-BE49-F238E27FC236}">
                <a16:creationId xmlns:a16="http://schemas.microsoft.com/office/drawing/2014/main" id="{A2A67264-2527-CE0B-9BAB-0D58D22C2231}"/>
              </a:ext>
            </a:extLst>
          </p:cNvPr>
          <p:cNvSpPr/>
          <p:nvPr/>
        </p:nvSpPr>
        <p:spPr>
          <a:xfrm>
            <a:off x="6280190" y="5703377"/>
            <a:ext cx="396835" cy="396835"/>
          </a:xfrm>
          <a:prstGeom prst="roundRect">
            <a:avLst>
              <a:gd name="adj" fmla="val 24007"/>
            </a:avLst>
          </a:prstGeom>
          <a:solidFill>
            <a:srgbClr val="E1E1EA"/>
          </a:solidFill>
          <a:ln w="7620">
            <a:solidFill>
              <a:srgbClr val="C7C7D0"/>
            </a:solidFill>
            <a:prstDash val="solid"/>
          </a:ln>
        </p:spPr>
      </p:sp>
      <p:sp>
        <p:nvSpPr>
          <p:cNvPr id="21" name="Text 2">
            <a:extLst>
              <a:ext uri="{FF2B5EF4-FFF2-40B4-BE49-F238E27FC236}">
                <a16:creationId xmlns:a16="http://schemas.microsoft.com/office/drawing/2014/main" id="{D9021A81-B1AB-7C9B-6E39-48803D36D5E7}"/>
              </a:ext>
            </a:extLst>
          </p:cNvPr>
          <p:cNvSpPr/>
          <p:nvPr/>
        </p:nvSpPr>
        <p:spPr>
          <a:xfrm>
            <a:off x="6903839" y="5703377"/>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rPr>
              <a:t>Veille</a:t>
            </a:r>
            <a:r>
              <a:rPr lang="en-US" dirty="0">
                <a:solidFill>
                  <a:schemeClr val="bg1">
                    <a:lumMod val="75000"/>
                  </a:schemeClr>
                </a:solidFill>
                <a:latin typeface="Roboto" pitchFamily="34" charset="0"/>
                <a:ea typeface="Roboto" pitchFamily="34" charset="-122"/>
              </a:rPr>
              <a:t> technique</a:t>
            </a:r>
            <a:endParaRPr lang="en-US" dirty="0">
              <a:solidFill>
                <a:schemeClr val="bg1">
                  <a:lumMod val="75000"/>
                </a:schemeClr>
              </a:solidFill>
            </a:endParaRPr>
          </a:p>
        </p:txBody>
      </p:sp>
      <p:sp>
        <p:nvSpPr>
          <p:cNvPr id="4" name="Shape 1">
            <a:extLst>
              <a:ext uri="{FF2B5EF4-FFF2-40B4-BE49-F238E27FC236}">
                <a16:creationId xmlns:a16="http://schemas.microsoft.com/office/drawing/2014/main" id="{B93B95D0-ADEF-5A75-B7F5-CEEC91D61DF4}"/>
              </a:ext>
            </a:extLst>
          </p:cNvPr>
          <p:cNvSpPr/>
          <p:nvPr/>
        </p:nvSpPr>
        <p:spPr>
          <a:xfrm>
            <a:off x="6280190" y="6527094"/>
            <a:ext cx="396835" cy="396835"/>
          </a:xfrm>
          <a:prstGeom prst="roundRect">
            <a:avLst>
              <a:gd name="adj" fmla="val 24007"/>
            </a:avLst>
          </a:prstGeom>
          <a:solidFill>
            <a:srgbClr val="E1E1EA"/>
          </a:solidFill>
          <a:ln w="7620">
            <a:solidFill>
              <a:srgbClr val="C7C7D0"/>
            </a:solidFill>
            <a:prstDash val="solid"/>
          </a:ln>
        </p:spPr>
      </p:sp>
      <p:sp>
        <p:nvSpPr>
          <p:cNvPr id="5" name="Text 2">
            <a:extLst>
              <a:ext uri="{FF2B5EF4-FFF2-40B4-BE49-F238E27FC236}">
                <a16:creationId xmlns:a16="http://schemas.microsoft.com/office/drawing/2014/main" id="{23D9F43B-21ED-5F7C-F6B0-EFB69DD66804}"/>
              </a:ext>
            </a:extLst>
          </p:cNvPr>
          <p:cNvSpPr/>
          <p:nvPr/>
        </p:nvSpPr>
        <p:spPr>
          <a:xfrm>
            <a:off x="6903839" y="6527094"/>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Conclusion</a:t>
            </a:r>
            <a:endParaRPr lang="en-US" dirty="0">
              <a:solidFill>
                <a:schemeClr val="bg1">
                  <a:lumMod val="75000"/>
                </a:schemeClr>
              </a:solidFill>
            </a:endParaRPr>
          </a:p>
        </p:txBody>
      </p:sp>
      <p:pic>
        <p:nvPicPr>
          <p:cNvPr id="6" name="Image 0" descr="preencoded.png">
            <a:extLst>
              <a:ext uri="{FF2B5EF4-FFF2-40B4-BE49-F238E27FC236}">
                <a16:creationId xmlns:a16="http://schemas.microsoft.com/office/drawing/2014/main" id="{7AB9919C-20DE-26C0-DB5A-93445F946B71}"/>
              </a:ext>
            </a:extLst>
          </p:cNvPr>
          <p:cNvPicPr>
            <a:picLocks noChangeAspect="1"/>
          </p:cNvPicPr>
          <p:nvPr/>
        </p:nvPicPr>
        <p:blipFill>
          <a:blip r:embed="rId3"/>
          <a:stretch>
            <a:fillRect/>
          </a:stretch>
        </p:blipFill>
        <p:spPr>
          <a:xfrm>
            <a:off x="0" y="0"/>
            <a:ext cx="5486400" cy="8229600"/>
          </a:xfrm>
          <a:prstGeom prst="rect">
            <a:avLst/>
          </a:prstGeom>
        </p:spPr>
      </p:pic>
    </p:spTree>
    <p:extLst>
      <p:ext uri="{BB962C8B-B14F-4D97-AF65-F5344CB8AC3E}">
        <p14:creationId xmlns:p14="http://schemas.microsoft.com/office/powerpoint/2010/main" val="36191681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6280190" y="642912"/>
            <a:ext cx="7556421" cy="686213"/>
          </a:xfrm>
          <a:prstGeom prst="rect">
            <a:avLst/>
          </a:prstGeom>
          <a:noFill/>
          <a:ln/>
        </p:spPr>
        <p:txBody>
          <a:bodyPr wrap="square" lIns="0" tIns="0" rIns="0" bIns="0" rtlCol="0" anchor="t">
            <a:spAutoFit/>
          </a:bodyPr>
          <a:lstStyle/>
          <a:p>
            <a:pPr marL="0" indent="0">
              <a:lnSpc>
                <a:spcPts val="5550"/>
              </a:lnSpc>
              <a:buNone/>
            </a:pPr>
            <a:r>
              <a:rPr lang="en-US" sz="4450" b="1" dirty="0" err="1">
                <a:solidFill>
                  <a:srgbClr val="1B1B27"/>
                </a:solidFill>
                <a:latin typeface="Raleway" pitchFamily="34" charset="0"/>
                <a:ea typeface="Raleway" pitchFamily="34" charset="-122"/>
                <a:cs typeface="Raleway" pitchFamily="34" charset="-120"/>
              </a:rPr>
              <a:t>Sommaire</a:t>
            </a:r>
            <a:endParaRPr lang="en-US" sz="4450" b="1" dirty="0"/>
          </a:p>
        </p:txBody>
      </p:sp>
      <p:sp>
        <p:nvSpPr>
          <p:cNvPr id="10" name="Shape 1">
            <a:extLst>
              <a:ext uri="{FF2B5EF4-FFF2-40B4-BE49-F238E27FC236}">
                <a16:creationId xmlns:a16="http://schemas.microsoft.com/office/drawing/2014/main" id="{9927FEB7-3992-DB6A-CCBF-6BE9A02E8C65}"/>
              </a:ext>
            </a:extLst>
          </p:cNvPr>
          <p:cNvSpPr/>
          <p:nvPr/>
        </p:nvSpPr>
        <p:spPr>
          <a:xfrm>
            <a:off x="6280190" y="1583589"/>
            <a:ext cx="396835" cy="396835"/>
          </a:xfrm>
          <a:prstGeom prst="roundRect">
            <a:avLst>
              <a:gd name="adj" fmla="val 24007"/>
            </a:avLst>
          </a:prstGeom>
          <a:solidFill>
            <a:srgbClr val="E1E1EA"/>
          </a:solidFill>
          <a:ln w="7620">
            <a:solidFill>
              <a:srgbClr val="C7C7D0"/>
            </a:solidFill>
            <a:prstDash val="solid"/>
          </a:ln>
        </p:spPr>
      </p:sp>
      <p:sp>
        <p:nvSpPr>
          <p:cNvPr id="11" name="Text 2">
            <a:extLst>
              <a:ext uri="{FF2B5EF4-FFF2-40B4-BE49-F238E27FC236}">
                <a16:creationId xmlns:a16="http://schemas.microsoft.com/office/drawing/2014/main" id="{0893340C-B48B-31E9-3AE8-DE62CA4046DE}"/>
              </a:ext>
            </a:extLst>
          </p:cNvPr>
          <p:cNvSpPr/>
          <p:nvPr/>
        </p:nvSpPr>
        <p:spPr>
          <a:xfrm>
            <a:off x="6903839" y="1583589"/>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Présentation</a:t>
            </a:r>
            <a:r>
              <a:rPr lang="en-US" dirty="0">
                <a:solidFill>
                  <a:schemeClr val="bg1">
                    <a:lumMod val="75000"/>
                  </a:schemeClr>
                </a:solidFill>
                <a:latin typeface="Roboto" pitchFamily="34" charset="0"/>
                <a:ea typeface="Roboto" pitchFamily="34" charset="-122"/>
                <a:cs typeface="Roboto" pitchFamily="34" charset="-120"/>
              </a:rPr>
              <a:t> du </a:t>
            </a:r>
            <a:r>
              <a:rPr lang="en-US" dirty="0" err="1">
                <a:solidFill>
                  <a:schemeClr val="bg1">
                    <a:lumMod val="75000"/>
                  </a:schemeClr>
                </a:solidFill>
                <a:latin typeface="Roboto" pitchFamily="34" charset="0"/>
                <a:ea typeface="Roboto" pitchFamily="34" charset="-122"/>
                <a:cs typeface="Roboto" pitchFamily="34" charset="-120"/>
              </a:rPr>
              <a:t>contexte</a:t>
            </a:r>
            <a:endParaRPr lang="en-US" dirty="0">
              <a:solidFill>
                <a:schemeClr val="bg1">
                  <a:lumMod val="75000"/>
                </a:schemeClr>
              </a:solidFill>
            </a:endParaRPr>
          </a:p>
        </p:txBody>
      </p:sp>
      <p:sp>
        <p:nvSpPr>
          <p:cNvPr id="12" name="Shape 1">
            <a:extLst>
              <a:ext uri="{FF2B5EF4-FFF2-40B4-BE49-F238E27FC236}">
                <a16:creationId xmlns:a16="http://schemas.microsoft.com/office/drawing/2014/main" id="{86BEB861-8017-8AA9-D03C-8FAA5EBE1ED8}"/>
              </a:ext>
            </a:extLst>
          </p:cNvPr>
          <p:cNvSpPr/>
          <p:nvPr/>
        </p:nvSpPr>
        <p:spPr>
          <a:xfrm>
            <a:off x="6280190" y="2407707"/>
            <a:ext cx="396835" cy="396835"/>
          </a:xfrm>
          <a:prstGeom prst="roundRect">
            <a:avLst>
              <a:gd name="adj" fmla="val 24007"/>
            </a:avLst>
          </a:prstGeom>
          <a:solidFill>
            <a:srgbClr val="E1E1EA"/>
          </a:solidFill>
          <a:ln w="7620">
            <a:solidFill>
              <a:srgbClr val="C7C7D0"/>
            </a:solidFill>
            <a:prstDash val="solid"/>
          </a:ln>
        </p:spPr>
      </p:sp>
      <p:sp>
        <p:nvSpPr>
          <p:cNvPr id="13" name="Text 2">
            <a:extLst>
              <a:ext uri="{FF2B5EF4-FFF2-40B4-BE49-F238E27FC236}">
                <a16:creationId xmlns:a16="http://schemas.microsoft.com/office/drawing/2014/main" id="{D9C88D86-D633-484F-2017-1C1BB8FE727D}"/>
              </a:ext>
            </a:extLst>
          </p:cNvPr>
          <p:cNvSpPr/>
          <p:nvPr/>
        </p:nvSpPr>
        <p:spPr>
          <a:xfrm>
            <a:off x="6903839" y="2407707"/>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Objectifs</a:t>
            </a:r>
            <a:r>
              <a:rPr lang="en-US" dirty="0">
                <a:solidFill>
                  <a:schemeClr val="bg1">
                    <a:lumMod val="75000"/>
                  </a:schemeClr>
                </a:solidFill>
                <a:latin typeface="Roboto" pitchFamily="34" charset="0"/>
                <a:ea typeface="Roboto" pitchFamily="34" charset="-122"/>
                <a:cs typeface="Roboto" pitchFamily="34" charset="-120"/>
              </a:rPr>
              <a:t> de la mission</a:t>
            </a:r>
            <a:endParaRPr lang="en-US" dirty="0">
              <a:solidFill>
                <a:schemeClr val="bg1">
                  <a:lumMod val="75000"/>
                </a:schemeClr>
              </a:solidFill>
            </a:endParaRPr>
          </a:p>
        </p:txBody>
      </p:sp>
      <p:sp>
        <p:nvSpPr>
          <p:cNvPr id="14" name="Shape 1">
            <a:extLst>
              <a:ext uri="{FF2B5EF4-FFF2-40B4-BE49-F238E27FC236}">
                <a16:creationId xmlns:a16="http://schemas.microsoft.com/office/drawing/2014/main" id="{79404DB7-D1AC-61BE-FFDC-AC2A675EBE13}"/>
              </a:ext>
            </a:extLst>
          </p:cNvPr>
          <p:cNvSpPr/>
          <p:nvPr/>
        </p:nvSpPr>
        <p:spPr>
          <a:xfrm>
            <a:off x="6280190" y="3231825"/>
            <a:ext cx="396835" cy="396835"/>
          </a:xfrm>
          <a:prstGeom prst="roundRect">
            <a:avLst>
              <a:gd name="adj" fmla="val 24007"/>
            </a:avLst>
          </a:prstGeom>
          <a:solidFill>
            <a:srgbClr val="E1E1EA"/>
          </a:solidFill>
          <a:ln w="7620">
            <a:solidFill>
              <a:srgbClr val="C7C7D0"/>
            </a:solidFill>
            <a:prstDash val="solid"/>
          </a:ln>
        </p:spPr>
      </p:sp>
      <p:sp>
        <p:nvSpPr>
          <p:cNvPr id="15" name="Text 2">
            <a:extLst>
              <a:ext uri="{FF2B5EF4-FFF2-40B4-BE49-F238E27FC236}">
                <a16:creationId xmlns:a16="http://schemas.microsoft.com/office/drawing/2014/main" id="{7032D139-C284-45D3-F05C-FB21ADAE427C}"/>
              </a:ext>
            </a:extLst>
          </p:cNvPr>
          <p:cNvSpPr/>
          <p:nvPr/>
        </p:nvSpPr>
        <p:spPr>
          <a:xfrm>
            <a:off x="6903839" y="3231825"/>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rPr>
              <a:t>Construction du dashboard</a:t>
            </a:r>
            <a:endParaRPr lang="en-US" dirty="0">
              <a:solidFill>
                <a:schemeClr val="bg1">
                  <a:lumMod val="75000"/>
                </a:schemeClr>
              </a:solidFill>
            </a:endParaRPr>
          </a:p>
        </p:txBody>
      </p:sp>
      <p:sp>
        <p:nvSpPr>
          <p:cNvPr id="16" name="Shape 1">
            <a:extLst>
              <a:ext uri="{FF2B5EF4-FFF2-40B4-BE49-F238E27FC236}">
                <a16:creationId xmlns:a16="http://schemas.microsoft.com/office/drawing/2014/main" id="{5939FBD0-1CDE-E38B-8CB4-B4FA941BEA2F}"/>
              </a:ext>
            </a:extLst>
          </p:cNvPr>
          <p:cNvSpPr/>
          <p:nvPr/>
        </p:nvSpPr>
        <p:spPr>
          <a:xfrm>
            <a:off x="6280190" y="4055943"/>
            <a:ext cx="396835" cy="396835"/>
          </a:xfrm>
          <a:prstGeom prst="roundRect">
            <a:avLst>
              <a:gd name="adj" fmla="val 24007"/>
            </a:avLst>
          </a:prstGeom>
          <a:solidFill>
            <a:srgbClr val="E1E1EA"/>
          </a:solidFill>
          <a:ln w="7620">
            <a:solidFill>
              <a:srgbClr val="C7C7D0"/>
            </a:solidFill>
            <a:prstDash val="solid"/>
          </a:ln>
        </p:spPr>
      </p:sp>
      <p:sp>
        <p:nvSpPr>
          <p:cNvPr id="17" name="Text 2">
            <a:extLst>
              <a:ext uri="{FF2B5EF4-FFF2-40B4-BE49-F238E27FC236}">
                <a16:creationId xmlns:a16="http://schemas.microsoft.com/office/drawing/2014/main" id="{731CBA10-DF0D-4085-BCB3-35557FFA2853}"/>
              </a:ext>
            </a:extLst>
          </p:cNvPr>
          <p:cNvSpPr/>
          <p:nvPr/>
        </p:nvSpPr>
        <p:spPr>
          <a:xfrm>
            <a:off x="6903839" y="4055943"/>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Pipeline de </a:t>
            </a:r>
            <a:r>
              <a:rPr lang="en-US" dirty="0" err="1">
                <a:solidFill>
                  <a:schemeClr val="bg1">
                    <a:lumMod val="75000"/>
                  </a:schemeClr>
                </a:solidFill>
                <a:latin typeface="Roboto" pitchFamily="34" charset="0"/>
                <a:ea typeface="Roboto" pitchFamily="34" charset="-122"/>
                <a:cs typeface="Roboto" pitchFamily="34" charset="-120"/>
              </a:rPr>
              <a:t>déploiement</a:t>
            </a:r>
            <a:endParaRPr lang="en-US" dirty="0">
              <a:solidFill>
                <a:schemeClr val="bg1">
                  <a:lumMod val="75000"/>
                </a:schemeClr>
              </a:solidFill>
            </a:endParaRPr>
          </a:p>
        </p:txBody>
      </p:sp>
      <p:sp>
        <p:nvSpPr>
          <p:cNvPr id="18" name="Shape 1">
            <a:extLst>
              <a:ext uri="{FF2B5EF4-FFF2-40B4-BE49-F238E27FC236}">
                <a16:creationId xmlns:a16="http://schemas.microsoft.com/office/drawing/2014/main" id="{D697F748-5A55-E3D9-B31D-2B18E73837A6}"/>
              </a:ext>
            </a:extLst>
          </p:cNvPr>
          <p:cNvSpPr/>
          <p:nvPr/>
        </p:nvSpPr>
        <p:spPr>
          <a:xfrm>
            <a:off x="6280190" y="4879660"/>
            <a:ext cx="396835" cy="396835"/>
          </a:xfrm>
          <a:prstGeom prst="roundRect">
            <a:avLst>
              <a:gd name="adj" fmla="val 24007"/>
            </a:avLst>
          </a:prstGeom>
          <a:solidFill>
            <a:srgbClr val="E1E1EA"/>
          </a:solidFill>
          <a:ln w="7620">
            <a:solidFill>
              <a:srgbClr val="C7C7D0"/>
            </a:solidFill>
            <a:prstDash val="solid"/>
          </a:ln>
        </p:spPr>
      </p:sp>
      <p:sp>
        <p:nvSpPr>
          <p:cNvPr id="19" name="Text 2">
            <a:extLst>
              <a:ext uri="{FF2B5EF4-FFF2-40B4-BE49-F238E27FC236}">
                <a16:creationId xmlns:a16="http://schemas.microsoft.com/office/drawing/2014/main" id="{776B3576-2E12-9686-C031-0F499B2DFE89}"/>
              </a:ext>
            </a:extLst>
          </p:cNvPr>
          <p:cNvSpPr/>
          <p:nvPr/>
        </p:nvSpPr>
        <p:spPr>
          <a:xfrm>
            <a:off x="6903839" y="4879660"/>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rgbClr val="3C3939"/>
                </a:solidFill>
                <a:latin typeface="Roboto" pitchFamily="34" charset="0"/>
                <a:ea typeface="Roboto" pitchFamily="34" charset="-122"/>
              </a:rPr>
              <a:t>Test et </a:t>
            </a:r>
            <a:r>
              <a:rPr lang="en-US" dirty="0" err="1">
                <a:solidFill>
                  <a:srgbClr val="3C3939"/>
                </a:solidFill>
                <a:latin typeface="Roboto" pitchFamily="34" charset="0"/>
                <a:ea typeface="Roboto" pitchFamily="34" charset="-122"/>
              </a:rPr>
              <a:t>visualisation</a:t>
            </a:r>
            <a:endParaRPr lang="en-US" dirty="0"/>
          </a:p>
        </p:txBody>
      </p:sp>
      <p:sp>
        <p:nvSpPr>
          <p:cNvPr id="20" name="Shape 1">
            <a:extLst>
              <a:ext uri="{FF2B5EF4-FFF2-40B4-BE49-F238E27FC236}">
                <a16:creationId xmlns:a16="http://schemas.microsoft.com/office/drawing/2014/main" id="{A2A67264-2527-CE0B-9BAB-0D58D22C2231}"/>
              </a:ext>
            </a:extLst>
          </p:cNvPr>
          <p:cNvSpPr/>
          <p:nvPr/>
        </p:nvSpPr>
        <p:spPr>
          <a:xfrm>
            <a:off x="6280190" y="5703377"/>
            <a:ext cx="396835" cy="396835"/>
          </a:xfrm>
          <a:prstGeom prst="roundRect">
            <a:avLst>
              <a:gd name="adj" fmla="val 24007"/>
            </a:avLst>
          </a:prstGeom>
          <a:solidFill>
            <a:srgbClr val="E1E1EA"/>
          </a:solidFill>
          <a:ln w="7620">
            <a:solidFill>
              <a:srgbClr val="C7C7D0"/>
            </a:solidFill>
            <a:prstDash val="solid"/>
          </a:ln>
        </p:spPr>
      </p:sp>
      <p:sp>
        <p:nvSpPr>
          <p:cNvPr id="21" name="Text 2">
            <a:extLst>
              <a:ext uri="{FF2B5EF4-FFF2-40B4-BE49-F238E27FC236}">
                <a16:creationId xmlns:a16="http://schemas.microsoft.com/office/drawing/2014/main" id="{D9021A81-B1AB-7C9B-6E39-48803D36D5E7}"/>
              </a:ext>
            </a:extLst>
          </p:cNvPr>
          <p:cNvSpPr/>
          <p:nvPr/>
        </p:nvSpPr>
        <p:spPr>
          <a:xfrm>
            <a:off x="6903839" y="5703377"/>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rPr>
              <a:t>Veille</a:t>
            </a:r>
            <a:r>
              <a:rPr lang="en-US" dirty="0">
                <a:solidFill>
                  <a:schemeClr val="bg1">
                    <a:lumMod val="75000"/>
                  </a:schemeClr>
                </a:solidFill>
                <a:latin typeface="Roboto" pitchFamily="34" charset="0"/>
                <a:ea typeface="Roboto" pitchFamily="34" charset="-122"/>
              </a:rPr>
              <a:t> technique</a:t>
            </a:r>
            <a:endParaRPr lang="en-US" dirty="0">
              <a:solidFill>
                <a:schemeClr val="bg1">
                  <a:lumMod val="75000"/>
                </a:schemeClr>
              </a:solidFill>
            </a:endParaRPr>
          </a:p>
        </p:txBody>
      </p:sp>
      <p:sp>
        <p:nvSpPr>
          <p:cNvPr id="4" name="Shape 1">
            <a:extLst>
              <a:ext uri="{FF2B5EF4-FFF2-40B4-BE49-F238E27FC236}">
                <a16:creationId xmlns:a16="http://schemas.microsoft.com/office/drawing/2014/main" id="{B93B95D0-ADEF-5A75-B7F5-CEEC91D61DF4}"/>
              </a:ext>
            </a:extLst>
          </p:cNvPr>
          <p:cNvSpPr/>
          <p:nvPr/>
        </p:nvSpPr>
        <p:spPr>
          <a:xfrm>
            <a:off x="6280190" y="6527094"/>
            <a:ext cx="396835" cy="396835"/>
          </a:xfrm>
          <a:prstGeom prst="roundRect">
            <a:avLst>
              <a:gd name="adj" fmla="val 24007"/>
            </a:avLst>
          </a:prstGeom>
          <a:solidFill>
            <a:srgbClr val="E1E1EA"/>
          </a:solidFill>
          <a:ln w="7620">
            <a:solidFill>
              <a:srgbClr val="C7C7D0"/>
            </a:solidFill>
            <a:prstDash val="solid"/>
          </a:ln>
        </p:spPr>
      </p:sp>
      <p:sp>
        <p:nvSpPr>
          <p:cNvPr id="5" name="Text 2">
            <a:extLst>
              <a:ext uri="{FF2B5EF4-FFF2-40B4-BE49-F238E27FC236}">
                <a16:creationId xmlns:a16="http://schemas.microsoft.com/office/drawing/2014/main" id="{23D9F43B-21ED-5F7C-F6B0-EFB69DD66804}"/>
              </a:ext>
            </a:extLst>
          </p:cNvPr>
          <p:cNvSpPr/>
          <p:nvPr/>
        </p:nvSpPr>
        <p:spPr>
          <a:xfrm>
            <a:off x="6903839" y="6527094"/>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Conclusion</a:t>
            </a:r>
            <a:endParaRPr lang="en-US" dirty="0">
              <a:solidFill>
                <a:schemeClr val="bg1">
                  <a:lumMod val="75000"/>
                </a:schemeClr>
              </a:solidFill>
            </a:endParaRPr>
          </a:p>
        </p:txBody>
      </p:sp>
      <p:pic>
        <p:nvPicPr>
          <p:cNvPr id="6" name="Image 0" descr="preencoded.png">
            <a:extLst>
              <a:ext uri="{FF2B5EF4-FFF2-40B4-BE49-F238E27FC236}">
                <a16:creationId xmlns:a16="http://schemas.microsoft.com/office/drawing/2014/main" id="{7AB9919C-20DE-26C0-DB5A-93445F946B71}"/>
              </a:ext>
            </a:extLst>
          </p:cNvPr>
          <p:cNvPicPr>
            <a:picLocks noChangeAspect="1"/>
          </p:cNvPicPr>
          <p:nvPr/>
        </p:nvPicPr>
        <p:blipFill>
          <a:blip r:embed="rId3"/>
          <a:stretch>
            <a:fillRect/>
          </a:stretch>
        </p:blipFill>
        <p:spPr>
          <a:xfrm>
            <a:off x="0" y="0"/>
            <a:ext cx="5486400" cy="8229600"/>
          </a:xfrm>
          <a:prstGeom prst="rect">
            <a:avLst/>
          </a:prstGeom>
        </p:spPr>
      </p:pic>
    </p:spTree>
    <p:extLst>
      <p:ext uri="{BB962C8B-B14F-4D97-AF65-F5344CB8AC3E}">
        <p14:creationId xmlns:p14="http://schemas.microsoft.com/office/powerpoint/2010/main" val="24714948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6280190" y="642912"/>
            <a:ext cx="7556421" cy="686213"/>
          </a:xfrm>
          <a:prstGeom prst="rect">
            <a:avLst/>
          </a:prstGeom>
          <a:noFill/>
          <a:ln/>
        </p:spPr>
        <p:txBody>
          <a:bodyPr wrap="square" lIns="0" tIns="0" rIns="0" bIns="0" rtlCol="0" anchor="t">
            <a:spAutoFit/>
          </a:bodyPr>
          <a:lstStyle/>
          <a:p>
            <a:pPr marL="0" indent="0">
              <a:lnSpc>
                <a:spcPts val="5550"/>
              </a:lnSpc>
              <a:buNone/>
            </a:pPr>
            <a:r>
              <a:rPr lang="en-US" sz="4450" b="1" dirty="0" err="1">
                <a:solidFill>
                  <a:srgbClr val="1B1B27"/>
                </a:solidFill>
                <a:latin typeface="Raleway" pitchFamily="34" charset="0"/>
                <a:ea typeface="Raleway" pitchFamily="34" charset="-122"/>
                <a:cs typeface="Raleway" pitchFamily="34" charset="-120"/>
              </a:rPr>
              <a:t>Sommaire</a:t>
            </a:r>
            <a:endParaRPr lang="en-US" sz="4450" b="1" dirty="0"/>
          </a:p>
        </p:txBody>
      </p:sp>
      <p:sp>
        <p:nvSpPr>
          <p:cNvPr id="10" name="Shape 1">
            <a:extLst>
              <a:ext uri="{FF2B5EF4-FFF2-40B4-BE49-F238E27FC236}">
                <a16:creationId xmlns:a16="http://schemas.microsoft.com/office/drawing/2014/main" id="{9927FEB7-3992-DB6A-CCBF-6BE9A02E8C65}"/>
              </a:ext>
            </a:extLst>
          </p:cNvPr>
          <p:cNvSpPr/>
          <p:nvPr/>
        </p:nvSpPr>
        <p:spPr>
          <a:xfrm>
            <a:off x="6280190" y="1583589"/>
            <a:ext cx="396835" cy="396835"/>
          </a:xfrm>
          <a:prstGeom prst="roundRect">
            <a:avLst>
              <a:gd name="adj" fmla="val 24007"/>
            </a:avLst>
          </a:prstGeom>
          <a:solidFill>
            <a:srgbClr val="E1E1EA"/>
          </a:solidFill>
          <a:ln w="7620">
            <a:solidFill>
              <a:srgbClr val="C7C7D0"/>
            </a:solidFill>
            <a:prstDash val="solid"/>
          </a:ln>
        </p:spPr>
      </p:sp>
      <p:sp>
        <p:nvSpPr>
          <p:cNvPr id="11" name="Text 2">
            <a:extLst>
              <a:ext uri="{FF2B5EF4-FFF2-40B4-BE49-F238E27FC236}">
                <a16:creationId xmlns:a16="http://schemas.microsoft.com/office/drawing/2014/main" id="{0893340C-B48B-31E9-3AE8-DE62CA4046DE}"/>
              </a:ext>
            </a:extLst>
          </p:cNvPr>
          <p:cNvSpPr/>
          <p:nvPr/>
        </p:nvSpPr>
        <p:spPr>
          <a:xfrm>
            <a:off x="6903839" y="1583589"/>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Présentation</a:t>
            </a:r>
            <a:r>
              <a:rPr lang="en-US" dirty="0">
                <a:solidFill>
                  <a:schemeClr val="bg1">
                    <a:lumMod val="75000"/>
                  </a:schemeClr>
                </a:solidFill>
                <a:latin typeface="Roboto" pitchFamily="34" charset="0"/>
                <a:ea typeface="Roboto" pitchFamily="34" charset="-122"/>
                <a:cs typeface="Roboto" pitchFamily="34" charset="-120"/>
              </a:rPr>
              <a:t> du </a:t>
            </a:r>
            <a:r>
              <a:rPr lang="en-US" dirty="0" err="1">
                <a:solidFill>
                  <a:schemeClr val="bg1">
                    <a:lumMod val="75000"/>
                  </a:schemeClr>
                </a:solidFill>
                <a:latin typeface="Roboto" pitchFamily="34" charset="0"/>
                <a:ea typeface="Roboto" pitchFamily="34" charset="-122"/>
                <a:cs typeface="Roboto" pitchFamily="34" charset="-120"/>
              </a:rPr>
              <a:t>contexte</a:t>
            </a:r>
            <a:endParaRPr lang="en-US" dirty="0">
              <a:solidFill>
                <a:schemeClr val="bg1">
                  <a:lumMod val="75000"/>
                </a:schemeClr>
              </a:solidFill>
            </a:endParaRPr>
          </a:p>
        </p:txBody>
      </p:sp>
      <p:sp>
        <p:nvSpPr>
          <p:cNvPr id="12" name="Shape 1">
            <a:extLst>
              <a:ext uri="{FF2B5EF4-FFF2-40B4-BE49-F238E27FC236}">
                <a16:creationId xmlns:a16="http://schemas.microsoft.com/office/drawing/2014/main" id="{86BEB861-8017-8AA9-D03C-8FAA5EBE1ED8}"/>
              </a:ext>
            </a:extLst>
          </p:cNvPr>
          <p:cNvSpPr/>
          <p:nvPr/>
        </p:nvSpPr>
        <p:spPr>
          <a:xfrm>
            <a:off x="6280190" y="2407707"/>
            <a:ext cx="396835" cy="396835"/>
          </a:xfrm>
          <a:prstGeom prst="roundRect">
            <a:avLst>
              <a:gd name="adj" fmla="val 24007"/>
            </a:avLst>
          </a:prstGeom>
          <a:solidFill>
            <a:srgbClr val="E1E1EA"/>
          </a:solidFill>
          <a:ln w="7620">
            <a:solidFill>
              <a:srgbClr val="C7C7D0"/>
            </a:solidFill>
            <a:prstDash val="solid"/>
          </a:ln>
        </p:spPr>
      </p:sp>
      <p:sp>
        <p:nvSpPr>
          <p:cNvPr id="13" name="Text 2">
            <a:extLst>
              <a:ext uri="{FF2B5EF4-FFF2-40B4-BE49-F238E27FC236}">
                <a16:creationId xmlns:a16="http://schemas.microsoft.com/office/drawing/2014/main" id="{D9C88D86-D633-484F-2017-1C1BB8FE727D}"/>
              </a:ext>
            </a:extLst>
          </p:cNvPr>
          <p:cNvSpPr/>
          <p:nvPr/>
        </p:nvSpPr>
        <p:spPr>
          <a:xfrm>
            <a:off x="6903839" y="2407707"/>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Objectifs</a:t>
            </a:r>
            <a:r>
              <a:rPr lang="en-US" dirty="0">
                <a:solidFill>
                  <a:schemeClr val="bg1">
                    <a:lumMod val="75000"/>
                  </a:schemeClr>
                </a:solidFill>
                <a:latin typeface="Roboto" pitchFamily="34" charset="0"/>
                <a:ea typeface="Roboto" pitchFamily="34" charset="-122"/>
                <a:cs typeface="Roboto" pitchFamily="34" charset="-120"/>
              </a:rPr>
              <a:t> de la mission</a:t>
            </a:r>
            <a:endParaRPr lang="en-US" dirty="0">
              <a:solidFill>
                <a:schemeClr val="bg1">
                  <a:lumMod val="75000"/>
                </a:schemeClr>
              </a:solidFill>
            </a:endParaRPr>
          </a:p>
        </p:txBody>
      </p:sp>
      <p:sp>
        <p:nvSpPr>
          <p:cNvPr id="14" name="Shape 1">
            <a:extLst>
              <a:ext uri="{FF2B5EF4-FFF2-40B4-BE49-F238E27FC236}">
                <a16:creationId xmlns:a16="http://schemas.microsoft.com/office/drawing/2014/main" id="{79404DB7-D1AC-61BE-FFDC-AC2A675EBE13}"/>
              </a:ext>
            </a:extLst>
          </p:cNvPr>
          <p:cNvSpPr/>
          <p:nvPr/>
        </p:nvSpPr>
        <p:spPr>
          <a:xfrm>
            <a:off x="6280190" y="3231825"/>
            <a:ext cx="396835" cy="396835"/>
          </a:xfrm>
          <a:prstGeom prst="roundRect">
            <a:avLst>
              <a:gd name="adj" fmla="val 24007"/>
            </a:avLst>
          </a:prstGeom>
          <a:solidFill>
            <a:srgbClr val="E1E1EA"/>
          </a:solidFill>
          <a:ln w="7620">
            <a:solidFill>
              <a:srgbClr val="C7C7D0"/>
            </a:solidFill>
            <a:prstDash val="solid"/>
          </a:ln>
        </p:spPr>
      </p:sp>
      <p:sp>
        <p:nvSpPr>
          <p:cNvPr id="15" name="Text 2">
            <a:extLst>
              <a:ext uri="{FF2B5EF4-FFF2-40B4-BE49-F238E27FC236}">
                <a16:creationId xmlns:a16="http://schemas.microsoft.com/office/drawing/2014/main" id="{7032D139-C284-45D3-F05C-FB21ADAE427C}"/>
              </a:ext>
            </a:extLst>
          </p:cNvPr>
          <p:cNvSpPr/>
          <p:nvPr/>
        </p:nvSpPr>
        <p:spPr>
          <a:xfrm>
            <a:off x="6903839" y="3231825"/>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rPr>
              <a:t>Construction du dashboard</a:t>
            </a:r>
            <a:endParaRPr lang="en-US" dirty="0">
              <a:solidFill>
                <a:schemeClr val="bg1">
                  <a:lumMod val="75000"/>
                </a:schemeClr>
              </a:solidFill>
            </a:endParaRPr>
          </a:p>
        </p:txBody>
      </p:sp>
      <p:sp>
        <p:nvSpPr>
          <p:cNvPr id="16" name="Shape 1">
            <a:extLst>
              <a:ext uri="{FF2B5EF4-FFF2-40B4-BE49-F238E27FC236}">
                <a16:creationId xmlns:a16="http://schemas.microsoft.com/office/drawing/2014/main" id="{5939FBD0-1CDE-E38B-8CB4-B4FA941BEA2F}"/>
              </a:ext>
            </a:extLst>
          </p:cNvPr>
          <p:cNvSpPr/>
          <p:nvPr/>
        </p:nvSpPr>
        <p:spPr>
          <a:xfrm>
            <a:off x="6280190" y="4055943"/>
            <a:ext cx="396835" cy="396835"/>
          </a:xfrm>
          <a:prstGeom prst="roundRect">
            <a:avLst>
              <a:gd name="adj" fmla="val 24007"/>
            </a:avLst>
          </a:prstGeom>
          <a:solidFill>
            <a:srgbClr val="E1E1EA"/>
          </a:solidFill>
          <a:ln w="7620">
            <a:solidFill>
              <a:srgbClr val="C7C7D0"/>
            </a:solidFill>
            <a:prstDash val="solid"/>
          </a:ln>
        </p:spPr>
      </p:sp>
      <p:sp>
        <p:nvSpPr>
          <p:cNvPr id="17" name="Text 2">
            <a:extLst>
              <a:ext uri="{FF2B5EF4-FFF2-40B4-BE49-F238E27FC236}">
                <a16:creationId xmlns:a16="http://schemas.microsoft.com/office/drawing/2014/main" id="{731CBA10-DF0D-4085-BCB3-35557FFA2853}"/>
              </a:ext>
            </a:extLst>
          </p:cNvPr>
          <p:cNvSpPr/>
          <p:nvPr/>
        </p:nvSpPr>
        <p:spPr>
          <a:xfrm>
            <a:off x="6903839" y="4055943"/>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Pipeline de </a:t>
            </a:r>
            <a:r>
              <a:rPr lang="en-US" dirty="0" err="1">
                <a:solidFill>
                  <a:schemeClr val="bg1">
                    <a:lumMod val="75000"/>
                  </a:schemeClr>
                </a:solidFill>
                <a:latin typeface="Roboto" pitchFamily="34" charset="0"/>
                <a:ea typeface="Roboto" pitchFamily="34" charset="-122"/>
                <a:cs typeface="Roboto" pitchFamily="34" charset="-120"/>
              </a:rPr>
              <a:t>déploiement</a:t>
            </a:r>
            <a:endParaRPr lang="en-US" dirty="0">
              <a:solidFill>
                <a:schemeClr val="bg1">
                  <a:lumMod val="75000"/>
                </a:schemeClr>
              </a:solidFill>
            </a:endParaRPr>
          </a:p>
        </p:txBody>
      </p:sp>
      <p:sp>
        <p:nvSpPr>
          <p:cNvPr id="18" name="Shape 1">
            <a:extLst>
              <a:ext uri="{FF2B5EF4-FFF2-40B4-BE49-F238E27FC236}">
                <a16:creationId xmlns:a16="http://schemas.microsoft.com/office/drawing/2014/main" id="{D697F748-5A55-E3D9-B31D-2B18E73837A6}"/>
              </a:ext>
            </a:extLst>
          </p:cNvPr>
          <p:cNvSpPr/>
          <p:nvPr/>
        </p:nvSpPr>
        <p:spPr>
          <a:xfrm>
            <a:off x="6280190" y="4879660"/>
            <a:ext cx="396835" cy="396835"/>
          </a:xfrm>
          <a:prstGeom prst="roundRect">
            <a:avLst>
              <a:gd name="adj" fmla="val 24007"/>
            </a:avLst>
          </a:prstGeom>
          <a:solidFill>
            <a:srgbClr val="E1E1EA"/>
          </a:solidFill>
          <a:ln w="7620">
            <a:solidFill>
              <a:srgbClr val="C7C7D0"/>
            </a:solidFill>
            <a:prstDash val="solid"/>
          </a:ln>
        </p:spPr>
      </p:sp>
      <p:sp>
        <p:nvSpPr>
          <p:cNvPr id="19" name="Text 2">
            <a:extLst>
              <a:ext uri="{FF2B5EF4-FFF2-40B4-BE49-F238E27FC236}">
                <a16:creationId xmlns:a16="http://schemas.microsoft.com/office/drawing/2014/main" id="{776B3576-2E12-9686-C031-0F499B2DFE89}"/>
              </a:ext>
            </a:extLst>
          </p:cNvPr>
          <p:cNvSpPr/>
          <p:nvPr/>
        </p:nvSpPr>
        <p:spPr>
          <a:xfrm>
            <a:off x="6903839" y="4879660"/>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rPr>
              <a:t>Test et </a:t>
            </a:r>
            <a:r>
              <a:rPr lang="en-US" dirty="0" err="1">
                <a:solidFill>
                  <a:schemeClr val="bg1">
                    <a:lumMod val="75000"/>
                  </a:schemeClr>
                </a:solidFill>
                <a:latin typeface="Roboto" pitchFamily="34" charset="0"/>
                <a:ea typeface="Roboto" pitchFamily="34" charset="-122"/>
              </a:rPr>
              <a:t>visualisation</a:t>
            </a:r>
            <a:endParaRPr lang="en-US" dirty="0">
              <a:solidFill>
                <a:schemeClr val="bg1">
                  <a:lumMod val="75000"/>
                </a:schemeClr>
              </a:solidFill>
            </a:endParaRPr>
          </a:p>
        </p:txBody>
      </p:sp>
      <p:sp>
        <p:nvSpPr>
          <p:cNvPr id="20" name="Shape 1">
            <a:extLst>
              <a:ext uri="{FF2B5EF4-FFF2-40B4-BE49-F238E27FC236}">
                <a16:creationId xmlns:a16="http://schemas.microsoft.com/office/drawing/2014/main" id="{A2A67264-2527-CE0B-9BAB-0D58D22C2231}"/>
              </a:ext>
            </a:extLst>
          </p:cNvPr>
          <p:cNvSpPr/>
          <p:nvPr/>
        </p:nvSpPr>
        <p:spPr>
          <a:xfrm>
            <a:off x="6280190" y="5703377"/>
            <a:ext cx="396835" cy="396835"/>
          </a:xfrm>
          <a:prstGeom prst="roundRect">
            <a:avLst>
              <a:gd name="adj" fmla="val 24007"/>
            </a:avLst>
          </a:prstGeom>
          <a:solidFill>
            <a:srgbClr val="E1E1EA"/>
          </a:solidFill>
          <a:ln w="7620">
            <a:solidFill>
              <a:srgbClr val="C7C7D0"/>
            </a:solidFill>
            <a:prstDash val="solid"/>
          </a:ln>
        </p:spPr>
      </p:sp>
      <p:sp>
        <p:nvSpPr>
          <p:cNvPr id="21" name="Text 2">
            <a:extLst>
              <a:ext uri="{FF2B5EF4-FFF2-40B4-BE49-F238E27FC236}">
                <a16:creationId xmlns:a16="http://schemas.microsoft.com/office/drawing/2014/main" id="{D9021A81-B1AB-7C9B-6E39-48803D36D5E7}"/>
              </a:ext>
            </a:extLst>
          </p:cNvPr>
          <p:cNvSpPr/>
          <p:nvPr/>
        </p:nvSpPr>
        <p:spPr>
          <a:xfrm>
            <a:off x="6903839" y="5703377"/>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rgbClr val="3C3939"/>
                </a:solidFill>
                <a:latin typeface="Roboto" pitchFamily="34" charset="0"/>
                <a:ea typeface="Roboto" pitchFamily="34" charset="-122"/>
              </a:rPr>
              <a:t>Veille</a:t>
            </a:r>
            <a:r>
              <a:rPr lang="en-US" dirty="0">
                <a:solidFill>
                  <a:srgbClr val="3C3939"/>
                </a:solidFill>
                <a:latin typeface="Roboto" pitchFamily="34" charset="0"/>
                <a:ea typeface="Roboto" pitchFamily="34" charset="-122"/>
              </a:rPr>
              <a:t> technique</a:t>
            </a:r>
            <a:endParaRPr lang="en-US" dirty="0"/>
          </a:p>
        </p:txBody>
      </p:sp>
      <p:sp>
        <p:nvSpPr>
          <p:cNvPr id="4" name="Shape 1">
            <a:extLst>
              <a:ext uri="{FF2B5EF4-FFF2-40B4-BE49-F238E27FC236}">
                <a16:creationId xmlns:a16="http://schemas.microsoft.com/office/drawing/2014/main" id="{B93B95D0-ADEF-5A75-B7F5-CEEC91D61DF4}"/>
              </a:ext>
            </a:extLst>
          </p:cNvPr>
          <p:cNvSpPr/>
          <p:nvPr/>
        </p:nvSpPr>
        <p:spPr>
          <a:xfrm>
            <a:off x="6280190" y="6527094"/>
            <a:ext cx="396835" cy="396835"/>
          </a:xfrm>
          <a:prstGeom prst="roundRect">
            <a:avLst>
              <a:gd name="adj" fmla="val 24007"/>
            </a:avLst>
          </a:prstGeom>
          <a:solidFill>
            <a:srgbClr val="E1E1EA"/>
          </a:solidFill>
          <a:ln w="7620">
            <a:solidFill>
              <a:srgbClr val="C7C7D0"/>
            </a:solidFill>
            <a:prstDash val="solid"/>
          </a:ln>
        </p:spPr>
      </p:sp>
      <p:sp>
        <p:nvSpPr>
          <p:cNvPr id="5" name="Text 2">
            <a:extLst>
              <a:ext uri="{FF2B5EF4-FFF2-40B4-BE49-F238E27FC236}">
                <a16:creationId xmlns:a16="http://schemas.microsoft.com/office/drawing/2014/main" id="{23D9F43B-21ED-5F7C-F6B0-EFB69DD66804}"/>
              </a:ext>
            </a:extLst>
          </p:cNvPr>
          <p:cNvSpPr/>
          <p:nvPr/>
        </p:nvSpPr>
        <p:spPr>
          <a:xfrm>
            <a:off x="6903839" y="6527094"/>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Conclusion</a:t>
            </a:r>
            <a:endParaRPr lang="en-US" dirty="0">
              <a:solidFill>
                <a:schemeClr val="bg1">
                  <a:lumMod val="75000"/>
                </a:schemeClr>
              </a:solidFill>
            </a:endParaRPr>
          </a:p>
        </p:txBody>
      </p:sp>
      <p:pic>
        <p:nvPicPr>
          <p:cNvPr id="6" name="Image 0" descr="preencoded.png">
            <a:extLst>
              <a:ext uri="{FF2B5EF4-FFF2-40B4-BE49-F238E27FC236}">
                <a16:creationId xmlns:a16="http://schemas.microsoft.com/office/drawing/2014/main" id="{7AB9919C-20DE-26C0-DB5A-93445F946B71}"/>
              </a:ext>
            </a:extLst>
          </p:cNvPr>
          <p:cNvPicPr>
            <a:picLocks noChangeAspect="1"/>
          </p:cNvPicPr>
          <p:nvPr/>
        </p:nvPicPr>
        <p:blipFill>
          <a:blip r:embed="rId3"/>
          <a:stretch>
            <a:fillRect/>
          </a:stretch>
        </p:blipFill>
        <p:spPr>
          <a:xfrm>
            <a:off x="0" y="0"/>
            <a:ext cx="5486400" cy="8229600"/>
          </a:xfrm>
          <a:prstGeom prst="rect">
            <a:avLst/>
          </a:prstGeom>
        </p:spPr>
      </p:pic>
    </p:spTree>
    <p:extLst>
      <p:ext uri="{BB962C8B-B14F-4D97-AF65-F5344CB8AC3E}">
        <p14:creationId xmlns:p14="http://schemas.microsoft.com/office/powerpoint/2010/main" val="27749463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6280190" y="642912"/>
            <a:ext cx="7556421" cy="686213"/>
          </a:xfrm>
          <a:prstGeom prst="rect">
            <a:avLst/>
          </a:prstGeom>
          <a:noFill/>
          <a:ln/>
        </p:spPr>
        <p:txBody>
          <a:bodyPr wrap="square" lIns="0" tIns="0" rIns="0" bIns="0" rtlCol="0" anchor="t">
            <a:spAutoFit/>
          </a:bodyPr>
          <a:lstStyle/>
          <a:p>
            <a:pPr marL="0" indent="0">
              <a:lnSpc>
                <a:spcPts val="5550"/>
              </a:lnSpc>
              <a:buNone/>
            </a:pPr>
            <a:r>
              <a:rPr lang="en-US" sz="4450" b="1" dirty="0" err="1">
                <a:solidFill>
                  <a:srgbClr val="1B1B27"/>
                </a:solidFill>
                <a:latin typeface="Raleway" pitchFamily="34" charset="0"/>
                <a:ea typeface="Raleway" pitchFamily="34" charset="-122"/>
                <a:cs typeface="Raleway" pitchFamily="34" charset="-120"/>
              </a:rPr>
              <a:t>Sommaire</a:t>
            </a:r>
            <a:endParaRPr lang="en-US" sz="4450" b="1" dirty="0"/>
          </a:p>
        </p:txBody>
      </p:sp>
      <p:sp>
        <p:nvSpPr>
          <p:cNvPr id="10" name="Shape 1">
            <a:extLst>
              <a:ext uri="{FF2B5EF4-FFF2-40B4-BE49-F238E27FC236}">
                <a16:creationId xmlns:a16="http://schemas.microsoft.com/office/drawing/2014/main" id="{9927FEB7-3992-DB6A-CCBF-6BE9A02E8C65}"/>
              </a:ext>
            </a:extLst>
          </p:cNvPr>
          <p:cNvSpPr/>
          <p:nvPr/>
        </p:nvSpPr>
        <p:spPr>
          <a:xfrm>
            <a:off x="6280190" y="1583589"/>
            <a:ext cx="396835" cy="396835"/>
          </a:xfrm>
          <a:prstGeom prst="roundRect">
            <a:avLst>
              <a:gd name="adj" fmla="val 24007"/>
            </a:avLst>
          </a:prstGeom>
          <a:solidFill>
            <a:srgbClr val="E1E1EA"/>
          </a:solidFill>
          <a:ln w="7620">
            <a:solidFill>
              <a:srgbClr val="C7C7D0"/>
            </a:solidFill>
            <a:prstDash val="solid"/>
          </a:ln>
        </p:spPr>
      </p:sp>
      <p:sp>
        <p:nvSpPr>
          <p:cNvPr id="11" name="Text 2">
            <a:extLst>
              <a:ext uri="{FF2B5EF4-FFF2-40B4-BE49-F238E27FC236}">
                <a16:creationId xmlns:a16="http://schemas.microsoft.com/office/drawing/2014/main" id="{0893340C-B48B-31E9-3AE8-DE62CA4046DE}"/>
              </a:ext>
            </a:extLst>
          </p:cNvPr>
          <p:cNvSpPr/>
          <p:nvPr/>
        </p:nvSpPr>
        <p:spPr>
          <a:xfrm>
            <a:off x="6903839" y="1583589"/>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Présentation</a:t>
            </a:r>
            <a:r>
              <a:rPr lang="en-US" dirty="0">
                <a:solidFill>
                  <a:schemeClr val="bg1">
                    <a:lumMod val="75000"/>
                  </a:schemeClr>
                </a:solidFill>
                <a:latin typeface="Roboto" pitchFamily="34" charset="0"/>
                <a:ea typeface="Roboto" pitchFamily="34" charset="-122"/>
                <a:cs typeface="Roboto" pitchFamily="34" charset="-120"/>
              </a:rPr>
              <a:t> du </a:t>
            </a:r>
            <a:r>
              <a:rPr lang="en-US" dirty="0" err="1">
                <a:solidFill>
                  <a:schemeClr val="bg1">
                    <a:lumMod val="75000"/>
                  </a:schemeClr>
                </a:solidFill>
                <a:latin typeface="Roboto" pitchFamily="34" charset="0"/>
                <a:ea typeface="Roboto" pitchFamily="34" charset="-122"/>
                <a:cs typeface="Roboto" pitchFamily="34" charset="-120"/>
              </a:rPr>
              <a:t>contexte</a:t>
            </a:r>
            <a:endParaRPr lang="en-US" dirty="0">
              <a:solidFill>
                <a:schemeClr val="bg1">
                  <a:lumMod val="75000"/>
                </a:schemeClr>
              </a:solidFill>
            </a:endParaRPr>
          </a:p>
        </p:txBody>
      </p:sp>
      <p:sp>
        <p:nvSpPr>
          <p:cNvPr id="12" name="Shape 1">
            <a:extLst>
              <a:ext uri="{FF2B5EF4-FFF2-40B4-BE49-F238E27FC236}">
                <a16:creationId xmlns:a16="http://schemas.microsoft.com/office/drawing/2014/main" id="{86BEB861-8017-8AA9-D03C-8FAA5EBE1ED8}"/>
              </a:ext>
            </a:extLst>
          </p:cNvPr>
          <p:cNvSpPr/>
          <p:nvPr/>
        </p:nvSpPr>
        <p:spPr>
          <a:xfrm>
            <a:off x="6280190" y="2407707"/>
            <a:ext cx="396835" cy="396835"/>
          </a:xfrm>
          <a:prstGeom prst="roundRect">
            <a:avLst>
              <a:gd name="adj" fmla="val 24007"/>
            </a:avLst>
          </a:prstGeom>
          <a:solidFill>
            <a:srgbClr val="E1E1EA"/>
          </a:solidFill>
          <a:ln w="7620">
            <a:solidFill>
              <a:srgbClr val="C7C7D0"/>
            </a:solidFill>
            <a:prstDash val="solid"/>
          </a:ln>
        </p:spPr>
      </p:sp>
      <p:sp>
        <p:nvSpPr>
          <p:cNvPr id="13" name="Text 2">
            <a:extLst>
              <a:ext uri="{FF2B5EF4-FFF2-40B4-BE49-F238E27FC236}">
                <a16:creationId xmlns:a16="http://schemas.microsoft.com/office/drawing/2014/main" id="{D9C88D86-D633-484F-2017-1C1BB8FE727D}"/>
              </a:ext>
            </a:extLst>
          </p:cNvPr>
          <p:cNvSpPr/>
          <p:nvPr/>
        </p:nvSpPr>
        <p:spPr>
          <a:xfrm>
            <a:off x="6903839" y="2407707"/>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Objectifs</a:t>
            </a:r>
            <a:r>
              <a:rPr lang="en-US" dirty="0">
                <a:solidFill>
                  <a:schemeClr val="bg1">
                    <a:lumMod val="75000"/>
                  </a:schemeClr>
                </a:solidFill>
                <a:latin typeface="Roboto" pitchFamily="34" charset="0"/>
                <a:ea typeface="Roboto" pitchFamily="34" charset="-122"/>
                <a:cs typeface="Roboto" pitchFamily="34" charset="-120"/>
              </a:rPr>
              <a:t> de la mission</a:t>
            </a:r>
            <a:endParaRPr lang="en-US" dirty="0">
              <a:solidFill>
                <a:schemeClr val="bg1">
                  <a:lumMod val="75000"/>
                </a:schemeClr>
              </a:solidFill>
            </a:endParaRPr>
          </a:p>
        </p:txBody>
      </p:sp>
      <p:sp>
        <p:nvSpPr>
          <p:cNvPr id="14" name="Shape 1">
            <a:extLst>
              <a:ext uri="{FF2B5EF4-FFF2-40B4-BE49-F238E27FC236}">
                <a16:creationId xmlns:a16="http://schemas.microsoft.com/office/drawing/2014/main" id="{79404DB7-D1AC-61BE-FFDC-AC2A675EBE13}"/>
              </a:ext>
            </a:extLst>
          </p:cNvPr>
          <p:cNvSpPr/>
          <p:nvPr/>
        </p:nvSpPr>
        <p:spPr>
          <a:xfrm>
            <a:off x="6280190" y="3231825"/>
            <a:ext cx="396835" cy="396835"/>
          </a:xfrm>
          <a:prstGeom prst="roundRect">
            <a:avLst>
              <a:gd name="adj" fmla="val 24007"/>
            </a:avLst>
          </a:prstGeom>
          <a:solidFill>
            <a:srgbClr val="E1E1EA"/>
          </a:solidFill>
          <a:ln w="7620">
            <a:solidFill>
              <a:srgbClr val="C7C7D0"/>
            </a:solidFill>
            <a:prstDash val="solid"/>
          </a:ln>
        </p:spPr>
      </p:sp>
      <p:sp>
        <p:nvSpPr>
          <p:cNvPr id="15" name="Text 2">
            <a:extLst>
              <a:ext uri="{FF2B5EF4-FFF2-40B4-BE49-F238E27FC236}">
                <a16:creationId xmlns:a16="http://schemas.microsoft.com/office/drawing/2014/main" id="{7032D139-C284-45D3-F05C-FB21ADAE427C}"/>
              </a:ext>
            </a:extLst>
          </p:cNvPr>
          <p:cNvSpPr/>
          <p:nvPr/>
        </p:nvSpPr>
        <p:spPr>
          <a:xfrm>
            <a:off x="6903839" y="3231825"/>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rPr>
              <a:t>Construction du dashboard</a:t>
            </a:r>
            <a:endParaRPr lang="en-US" dirty="0">
              <a:solidFill>
                <a:schemeClr val="bg1">
                  <a:lumMod val="75000"/>
                </a:schemeClr>
              </a:solidFill>
            </a:endParaRPr>
          </a:p>
        </p:txBody>
      </p:sp>
      <p:sp>
        <p:nvSpPr>
          <p:cNvPr id="16" name="Shape 1">
            <a:extLst>
              <a:ext uri="{FF2B5EF4-FFF2-40B4-BE49-F238E27FC236}">
                <a16:creationId xmlns:a16="http://schemas.microsoft.com/office/drawing/2014/main" id="{5939FBD0-1CDE-E38B-8CB4-B4FA941BEA2F}"/>
              </a:ext>
            </a:extLst>
          </p:cNvPr>
          <p:cNvSpPr/>
          <p:nvPr/>
        </p:nvSpPr>
        <p:spPr>
          <a:xfrm>
            <a:off x="6280190" y="4055943"/>
            <a:ext cx="396835" cy="396835"/>
          </a:xfrm>
          <a:prstGeom prst="roundRect">
            <a:avLst>
              <a:gd name="adj" fmla="val 24007"/>
            </a:avLst>
          </a:prstGeom>
          <a:solidFill>
            <a:srgbClr val="E1E1EA"/>
          </a:solidFill>
          <a:ln w="7620">
            <a:solidFill>
              <a:srgbClr val="C7C7D0"/>
            </a:solidFill>
            <a:prstDash val="solid"/>
          </a:ln>
        </p:spPr>
      </p:sp>
      <p:sp>
        <p:nvSpPr>
          <p:cNvPr id="17" name="Text 2">
            <a:extLst>
              <a:ext uri="{FF2B5EF4-FFF2-40B4-BE49-F238E27FC236}">
                <a16:creationId xmlns:a16="http://schemas.microsoft.com/office/drawing/2014/main" id="{731CBA10-DF0D-4085-BCB3-35557FFA2853}"/>
              </a:ext>
            </a:extLst>
          </p:cNvPr>
          <p:cNvSpPr/>
          <p:nvPr/>
        </p:nvSpPr>
        <p:spPr>
          <a:xfrm>
            <a:off x="6903839" y="4055943"/>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Pipeline de </a:t>
            </a:r>
            <a:r>
              <a:rPr lang="en-US" dirty="0" err="1">
                <a:solidFill>
                  <a:schemeClr val="bg1">
                    <a:lumMod val="75000"/>
                  </a:schemeClr>
                </a:solidFill>
                <a:latin typeface="Roboto" pitchFamily="34" charset="0"/>
                <a:ea typeface="Roboto" pitchFamily="34" charset="-122"/>
                <a:cs typeface="Roboto" pitchFamily="34" charset="-120"/>
              </a:rPr>
              <a:t>déploiement</a:t>
            </a:r>
            <a:endParaRPr lang="en-US" dirty="0">
              <a:solidFill>
                <a:schemeClr val="bg1">
                  <a:lumMod val="75000"/>
                </a:schemeClr>
              </a:solidFill>
            </a:endParaRPr>
          </a:p>
        </p:txBody>
      </p:sp>
      <p:sp>
        <p:nvSpPr>
          <p:cNvPr id="18" name="Shape 1">
            <a:extLst>
              <a:ext uri="{FF2B5EF4-FFF2-40B4-BE49-F238E27FC236}">
                <a16:creationId xmlns:a16="http://schemas.microsoft.com/office/drawing/2014/main" id="{D697F748-5A55-E3D9-B31D-2B18E73837A6}"/>
              </a:ext>
            </a:extLst>
          </p:cNvPr>
          <p:cNvSpPr/>
          <p:nvPr/>
        </p:nvSpPr>
        <p:spPr>
          <a:xfrm>
            <a:off x="6280190" y="4879660"/>
            <a:ext cx="396835" cy="396835"/>
          </a:xfrm>
          <a:prstGeom prst="roundRect">
            <a:avLst>
              <a:gd name="adj" fmla="val 24007"/>
            </a:avLst>
          </a:prstGeom>
          <a:solidFill>
            <a:srgbClr val="E1E1EA"/>
          </a:solidFill>
          <a:ln w="7620">
            <a:solidFill>
              <a:srgbClr val="C7C7D0"/>
            </a:solidFill>
            <a:prstDash val="solid"/>
          </a:ln>
        </p:spPr>
      </p:sp>
      <p:sp>
        <p:nvSpPr>
          <p:cNvPr id="19" name="Text 2">
            <a:extLst>
              <a:ext uri="{FF2B5EF4-FFF2-40B4-BE49-F238E27FC236}">
                <a16:creationId xmlns:a16="http://schemas.microsoft.com/office/drawing/2014/main" id="{776B3576-2E12-9686-C031-0F499B2DFE89}"/>
              </a:ext>
            </a:extLst>
          </p:cNvPr>
          <p:cNvSpPr/>
          <p:nvPr/>
        </p:nvSpPr>
        <p:spPr>
          <a:xfrm>
            <a:off x="6903839" y="4879660"/>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rPr>
              <a:t>Test et </a:t>
            </a:r>
            <a:r>
              <a:rPr lang="en-US" dirty="0" err="1">
                <a:solidFill>
                  <a:schemeClr val="bg1">
                    <a:lumMod val="75000"/>
                  </a:schemeClr>
                </a:solidFill>
                <a:latin typeface="Roboto" pitchFamily="34" charset="0"/>
                <a:ea typeface="Roboto" pitchFamily="34" charset="-122"/>
              </a:rPr>
              <a:t>visualisation</a:t>
            </a:r>
            <a:endParaRPr lang="en-US" dirty="0">
              <a:solidFill>
                <a:schemeClr val="bg1">
                  <a:lumMod val="75000"/>
                </a:schemeClr>
              </a:solidFill>
            </a:endParaRPr>
          </a:p>
        </p:txBody>
      </p:sp>
      <p:sp>
        <p:nvSpPr>
          <p:cNvPr id="20" name="Shape 1">
            <a:extLst>
              <a:ext uri="{FF2B5EF4-FFF2-40B4-BE49-F238E27FC236}">
                <a16:creationId xmlns:a16="http://schemas.microsoft.com/office/drawing/2014/main" id="{A2A67264-2527-CE0B-9BAB-0D58D22C2231}"/>
              </a:ext>
            </a:extLst>
          </p:cNvPr>
          <p:cNvSpPr/>
          <p:nvPr/>
        </p:nvSpPr>
        <p:spPr>
          <a:xfrm>
            <a:off x="6280190" y="5703377"/>
            <a:ext cx="396835" cy="396835"/>
          </a:xfrm>
          <a:prstGeom prst="roundRect">
            <a:avLst>
              <a:gd name="adj" fmla="val 24007"/>
            </a:avLst>
          </a:prstGeom>
          <a:solidFill>
            <a:srgbClr val="E1E1EA"/>
          </a:solidFill>
          <a:ln w="7620">
            <a:solidFill>
              <a:srgbClr val="C7C7D0"/>
            </a:solidFill>
            <a:prstDash val="solid"/>
          </a:ln>
        </p:spPr>
      </p:sp>
      <p:sp>
        <p:nvSpPr>
          <p:cNvPr id="21" name="Text 2">
            <a:extLst>
              <a:ext uri="{FF2B5EF4-FFF2-40B4-BE49-F238E27FC236}">
                <a16:creationId xmlns:a16="http://schemas.microsoft.com/office/drawing/2014/main" id="{D9021A81-B1AB-7C9B-6E39-48803D36D5E7}"/>
              </a:ext>
            </a:extLst>
          </p:cNvPr>
          <p:cNvSpPr/>
          <p:nvPr/>
        </p:nvSpPr>
        <p:spPr>
          <a:xfrm>
            <a:off x="6903839" y="5703377"/>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rPr>
              <a:t>Veille</a:t>
            </a:r>
            <a:r>
              <a:rPr lang="en-US" dirty="0">
                <a:solidFill>
                  <a:schemeClr val="bg1">
                    <a:lumMod val="75000"/>
                  </a:schemeClr>
                </a:solidFill>
                <a:latin typeface="Roboto" pitchFamily="34" charset="0"/>
                <a:ea typeface="Roboto" pitchFamily="34" charset="-122"/>
              </a:rPr>
              <a:t> technique</a:t>
            </a:r>
            <a:endParaRPr lang="en-US" dirty="0">
              <a:solidFill>
                <a:schemeClr val="bg1">
                  <a:lumMod val="75000"/>
                </a:schemeClr>
              </a:solidFill>
            </a:endParaRPr>
          </a:p>
        </p:txBody>
      </p:sp>
      <p:sp>
        <p:nvSpPr>
          <p:cNvPr id="4" name="Shape 1">
            <a:extLst>
              <a:ext uri="{FF2B5EF4-FFF2-40B4-BE49-F238E27FC236}">
                <a16:creationId xmlns:a16="http://schemas.microsoft.com/office/drawing/2014/main" id="{B93B95D0-ADEF-5A75-B7F5-CEEC91D61DF4}"/>
              </a:ext>
            </a:extLst>
          </p:cNvPr>
          <p:cNvSpPr/>
          <p:nvPr/>
        </p:nvSpPr>
        <p:spPr>
          <a:xfrm>
            <a:off x="6280190" y="6527094"/>
            <a:ext cx="396835" cy="396835"/>
          </a:xfrm>
          <a:prstGeom prst="roundRect">
            <a:avLst>
              <a:gd name="adj" fmla="val 24007"/>
            </a:avLst>
          </a:prstGeom>
          <a:solidFill>
            <a:srgbClr val="E1E1EA"/>
          </a:solidFill>
          <a:ln w="7620">
            <a:solidFill>
              <a:srgbClr val="C7C7D0"/>
            </a:solidFill>
            <a:prstDash val="solid"/>
          </a:ln>
        </p:spPr>
      </p:sp>
      <p:sp>
        <p:nvSpPr>
          <p:cNvPr id="5" name="Text 2">
            <a:extLst>
              <a:ext uri="{FF2B5EF4-FFF2-40B4-BE49-F238E27FC236}">
                <a16:creationId xmlns:a16="http://schemas.microsoft.com/office/drawing/2014/main" id="{23D9F43B-21ED-5F7C-F6B0-EFB69DD66804}"/>
              </a:ext>
            </a:extLst>
          </p:cNvPr>
          <p:cNvSpPr/>
          <p:nvPr/>
        </p:nvSpPr>
        <p:spPr>
          <a:xfrm>
            <a:off x="6903839" y="6527094"/>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rgbClr val="3C3939"/>
                </a:solidFill>
                <a:latin typeface="Roboto" pitchFamily="34" charset="0"/>
                <a:ea typeface="Roboto" pitchFamily="34" charset="-122"/>
                <a:cs typeface="Roboto" pitchFamily="34" charset="-120"/>
              </a:rPr>
              <a:t>Conclusion</a:t>
            </a:r>
            <a:endParaRPr lang="en-US" dirty="0"/>
          </a:p>
        </p:txBody>
      </p:sp>
      <p:pic>
        <p:nvPicPr>
          <p:cNvPr id="6" name="Image 0" descr="preencoded.png">
            <a:extLst>
              <a:ext uri="{FF2B5EF4-FFF2-40B4-BE49-F238E27FC236}">
                <a16:creationId xmlns:a16="http://schemas.microsoft.com/office/drawing/2014/main" id="{7AB9919C-20DE-26C0-DB5A-93445F946B71}"/>
              </a:ext>
            </a:extLst>
          </p:cNvPr>
          <p:cNvPicPr>
            <a:picLocks noChangeAspect="1"/>
          </p:cNvPicPr>
          <p:nvPr/>
        </p:nvPicPr>
        <p:blipFill>
          <a:blip r:embed="rId3"/>
          <a:stretch>
            <a:fillRect/>
          </a:stretch>
        </p:blipFill>
        <p:spPr>
          <a:xfrm>
            <a:off x="0" y="0"/>
            <a:ext cx="5486400" cy="8229600"/>
          </a:xfrm>
          <a:prstGeom prst="rect">
            <a:avLst/>
          </a:prstGeom>
        </p:spPr>
      </p:pic>
    </p:spTree>
    <p:extLst>
      <p:ext uri="{BB962C8B-B14F-4D97-AF65-F5344CB8AC3E}">
        <p14:creationId xmlns:p14="http://schemas.microsoft.com/office/powerpoint/2010/main" val="77772914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7980</TotalTime>
  <Words>1119</Words>
  <Application>Microsoft Office PowerPoint</Application>
  <PresentationFormat>Personnalisé</PresentationFormat>
  <Paragraphs>240</Paragraphs>
  <Slides>32</Slides>
  <Notes>32</Notes>
  <HiddenSlides>0</HiddenSlides>
  <MMClips>0</MMClips>
  <ScaleCrop>false</ScaleCrop>
  <HeadingPairs>
    <vt:vector size="6" baseType="variant">
      <vt:variant>
        <vt:lpstr>Polices utilisées</vt:lpstr>
      </vt:variant>
      <vt:variant>
        <vt:i4>7</vt:i4>
      </vt:variant>
      <vt:variant>
        <vt:lpstr>Thème</vt:lpstr>
      </vt:variant>
      <vt:variant>
        <vt:i4>1</vt:i4>
      </vt:variant>
      <vt:variant>
        <vt:lpstr>Titres des diapositives</vt:lpstr>
      </vt:variant>
      <vt:variant>
        <vt:i4>32</vt:i4>
      </vt:variant>
    </vt:vector>
  </HeadingPairs>
  <TitlesOfParts>
    <vt:vector size="40" baseType="lpstr">
      <vt:lpstr>Roboto</vt:lpstr>
      <vt:lpstr>Calibri</vt:lpstr>
      <vt:lpstr>Arial</vt:lpstr>
      <vt:lpstr>Wingdings</vt:lpstr>
      <vt:lpstr>Roboto Medium</vt:lpstr>
      <vt:lpstr>Roboto Bold</vt:lpstr>
      <vt:lpstr>Raleway</vt:lpstr>
      <vt:lpstr>Office Theme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Jean EMIDIO</cp:lastModifiedBy>
  <cp:revision>132</cp:revision>
  <dcterms:created xsi:type="dcterms:W3CDTF">2025-02-08T08:34:19Z</dcterms:created>
  <dcterms:modified xsi:type="dcterms:W3CDTF">2026-01-02T14:20:09Z</dcterms:modified>
</cp:coreProperties>
</file>